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55"/>
  </p:notesMasterIdLst>
  <p:handoutMasterIdLst>
    <p:handoutMasterId r:id="rId56"/>
  </p:handoutMasterIdLst>
  <p:sldIdLst>
    <p:sldId id="268" r:id="rId3"/>
    <p:sldId id="314" r:id="rId4"/>
    <p:sldId id="324" r:id="rId5"/>
    <p:sldId id="316" r:id="rId6"/>
    <p:sldId id="287" r:id="rId7"/>
    <p:sldId id="286" r:id="rId8"/>
    <p:sldId id="285" r:id="rId9"/>
    <p:sldId id="284" r:id="rId10"/>
    <p:sldId id="317" r:id="rId11"/>
    <p:sldId id="337" r:id="rId12"/>
    <p:sldId id="290" r:id="rId13"/>
    <p:sldId id="288" r:id="rId14"/>
    <p:sldId id="289" r:id="rId15"/>
    <p:sldId id="291" r:id="rId16"/>
    <p:sldId id="338" r:id="rId17"/>
    <p:sldId id="293" r:id="rId18"/>
    <p:sldId id="334" r:id="rId19"/>
    <p:sldId id="339" r:id="rId20"/>
    <p:sldId id="296" r:id="rId21"/>
    <p:sldId id="332" r:id="rId22"/>
    <p:sldId id="335" r:id="rId23"/>
    <p:sldId id="364" r:id="rId24"/>
    <p:sldId id="304" r:id="rId25"/>
    <p:sldId id="305" r:id="rId26"/>
    <p:sldId id="299" r:id="rId27"/>
    <p:sldId id="348" r:id="rId28"/>
    <p:sldId id="355" r:id="rId29"/>
    <p:sldId id="336" r:id="rId30"/>
    <p:sldId id="341" r:id="rId31"/>
    <p:sldId id="342" r:id="rId32"/>
    <p:sldId id="343" r:id="rId33"/>
    <p:sldId id="344" r:id="rId34"/>
    <p:sldId id="361" r:id="rId35"/>
    <p:sldId id="362" r:id="rId36"/>
    <p:sldId id="363" r:id="rId37"/>
    <p:sldId id="345" r:id="rId38"/>
    <p:sldId id="346" r:id="rId39"/>
    <p:sldId id="347" r:id="rId40"/>
    <p:sldId id="300" r:id="rId41"/>
    <p:sldId id="349" r:id="rId42"/>
    <p:sldId id="350" r:id="rId43"/>
    <p:sldId id="325" r:id="rId44"/>
    <p:sldId id="310" r:id="rId45"/>
    <p:sldId id="313" r:id="rId46"/>
    <p:sldId id="312" r:id="rId47"/>
    <p:sldId id="352" r:id="rId48"/>
    <p:sldId id="327" r:id="rId49"/>
    <p:sldId id="329" r:id="rId50"/>
    <p:sldId id="365" r:id="rId51"/>
    <p:sldId id="356" r:id="rId52"/>
    <p:sldId id="357" r:id="rId53"/>
    <p:sldId id="321" r:id="rId54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MIT_" initials="Z" lastIdx="2" clrIdx="0">
    <p:extLst>
      <p:ext uri="{19B8F6BF-5375-455C-9EA6-DF929625EA0E}">
        <p15:presenceInfo xmlns:p15="http://schemas.microsoft.com/office/powerpoint/2012/main" userId="ZeMIT_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08" autoAdjust="0"/>
    <p:restoredTop sz="94125" autoAdjust="0"/>
  </p:normalViewPr>
  <p:slideViewPr>
    <p:cSldViewPr>
      <p:cViewPr varScale="1">
        <p:scale>
          <a:sx n="111" d="100"/>
          <a:sy n="111" d="100"/>
        </p:scale>
        <p:origin x="332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Verteilung der Kleidergröße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Tabelle1!$E$13:$E$15</c:f>
              <c:strCache>
                <c:ptCount val="3"/>
                <c:pt idx="0">
                  <c:v>S</c:v>
                </c:pt>
                <c:pt idx="1">
                  <c:v>M</c:v>
                </c:pt>
                <c:pt idx="2">
                  <c:v>L</c:v>
                </c:pt>
              </c:strCache>
            </c:strRef>
          </c:cat>
          <c:val>
            <c:numRef>
              <c:f>Tabelle1!$G$13:$G$15</c:f>
              <c:numCache>
                <c:formatCode>###0.0</c:formatCode>
                <c:ptCount val="3"/>
                <c:pt idx="0">
                  <c:v>21.333333333333336</c:v>
                </c:pt>
                <c:pt idx="1">
                  <c:v>46.666666666666664</c:v>
                </c:pt>
                <c:pt idx="2">
                  <c:v>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487689312"/>
        <c:axId val="488669248"/>
      </c:barChart>
      <c:catAx>
        <c:axId val="4876893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Kleiderungröße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88669248"/>
        <c:crosses val="autoZero"/>
        <c:auto val="1"/>
        <c:lblAlgn val="ctr"/>
        <c:lblOffset val="100"/>
        <c:noMultiLvlLbl val="0"/>
      </c:catAx>
      <c:valAx>
        <c:axId val="4886692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relative Häufigkeiten (in 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#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87689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112" charset="0"/>
                <a:ea typeface="Arial" pitchFamily="-112" charset="0"/>
                <a:cs typeface="Arial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4337B3E-7A4A-4644-AF34-554A4C1BB9DF}" type="datetime1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112" charset="0"/>
                <a:ea typeface="Arial" pitchFamily="-112" charset="0"/>
                <a:cs typeface="Arial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3AC90AA-57C4-4DFD-8575-416B8D19265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45455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112" charset="0"/>
                <a:ea typeface="Arial" pitchFamily="-112" charset="0"/>
                <a:cs typeface="Arial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562173F-06E2-4024-BE19-70431B260CD4}" type="datetime1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112" charset="0"/>
                <a:ea typeface="Arial" pitchFamily="-112" charset="0"/>
                <a:cs typeface="Arial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B572ED2-B85F-446A-A996-B5C45C2B20D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583117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de-DE" altLang="de-DE" smtClean="0">
              <a:ea typeface="ＭＳ Ｐゴシック" panose="020B0600070205080204" pitchFamily="34" charset="-128"/>
            </a:endParaRPr>
          </a:p>
        </p:txBody>
      </p:sp>
      <p:sp>
        <p:nvSpPr>
          <p:cNvPr id="5734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D87F292-3F60-4C76-90D0-B28C4B199898}" type="slidenum">
              <a:rPr lang="de-DE" altLang="de-DE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</a:t>
            </a:fld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7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 auf</a:t>
            </a:r>
            <a:r>
              <a:rPr lang="de-DE" baseline="0" dirty="0" smtClean="0"/>
              <a:t> Integer hinweisen, dort muss nicht kleiner und größer beachtet werden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72ED2-B85F-446A-A996-B5C45C2B20DC}" type="slidenum">
              <a:rPr lang="de-DE" altLang="de-DE" smtClean="0"/>
              <a:pPr/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46717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72ED2-B85F-446A-A996-B5C45C2B20DC}" type="slidenum">
              <a:rPr lang="de-DE" altLang="de-DE" smtClean="0"/>
              <a:pPr/>
              <a:t>34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8625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72ED2-B85F-446A-A996-B5C45C2B20DC}" type="slidenum">
              <a:rPr lang="de-DE" altLang="de-DE" smtClean="0"/>
              <a:pPr/>
              <a:t>35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80853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Ziele:</a:t>
            </a:r>
            <a:r>
              <a:rPr lang="de-DE" baseline="0" dirty="0" smtClean="0"/>
              <a:t> Mutiger Umgang mit SPSS und deren Funktionen.</a:t>
            </a:r>
          </a:p>
          <a:p>
            <a:r>
              <a:rPr lang="de-DE" baseline="0" dirty="0" smtClean="0"/>
              <a:t>Basis für die Arbeit mit SPSS</a:t>
            </a:r>
          </a:p>
          <a:p>
            <a:r>
              <a:rPr lang="de-DE" baseline="0" dirty="0" smtClean="0"/>
              <a:t>NICHT ZIELE: Kochrezepte und Spezielle Probleme (</a:t>
            </a:r>
            <a:r>
              <a:rPr lang="de-DE" baseline="0" dirty="0" err="1" smtClean="0"/>
              <a:t>zB</a:t>
            </a:r>
            <a:r>
              <a:rPr lang="de-DE" baseline="0" dirty="0" smtClean="0"/>
              <a:t> für Hausarbeiten) ABER FRAGEN SIND ERWÜNSCHT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72ED2-B85F-446A-A996-B5C45C2B20DC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33698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ea typeface="ＭＳ Ｐゴシック" panose="020B0600070205080204" pitchFamily="34" charset="-128"/>
              </a:rPr>
              <a:t>Geschichte von SPSS und Anwendung.</a:t>
            </a:r>
            <a:r>
              <a:rPr lang="de-DE" altLang="de-DE" baseline="0" dirty="0" smtClean="0">
                <a:ea typeface="ＭＳ Ｐゴシック" panose="020B0600070205080204" pitchFamily="34" charset="-128"/>
              </a:rPr>
              <a:t> Hinweis auf </a:t>
            </a:r>
            <a:r>
              <a:rPr lang="de-DE" altLang="de-DE" baseline="0" dirty="0" err="1" smtClean="0">
                <a:ea typeface="ＭＳ Ｐゴシック" panose="020B0600070205080204" pitchFamily="34" charset="-128"/>
              </a:rPr>
              <a:t>Sozialwissenscahften</a:t>
            </a:r>
            <a:endParaRPr lang="de-DE" altLang="de-DE" dirty="0" smtClean="0">
              <a:ea typeface="ＭＳ Ｐゴシック" panose="020B0600070205080204" pitchFamily="34" charset="-128"/>
            </a:endParaRPr>
          </a:p>
        </p:txBody>
      </p:sp>
      <p:sp>
        <p:nvSpPr>
          <p:cNvPr id="5837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2E891E92-5E95-4DA6-9A9D-67721AB4A515}" type="slidenum">
              <a:rPr lang="de-DE" altLang="de-DE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</a:t>
            </a:fld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354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Welche Aufgabe</a:t>
            </a:r>
            <a:r>
              <a:rPr lang="de-DE" baseline="0" dirty="0" smtClean="0"/>
              <a:t> hat SPSS im Forschungsprozess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72ED2-B85F-446A-A996-B5C45C2B20DC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1235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Einstieg in die Software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72ED2-B85F-446A-A996-B5C45C2B20DC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93114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ENDUNG: *.sav</a:t>
            </a:r>
            <a:r>
              <a:rPr lang="de-DE" baseline="0" dirty="0" smtClean="0"/>
              <a:t> Daten, *.</a:t>
            </a:r>
            <a:r>
              <a:rPr lang="de-DE" baseline="0" dirty="0" err="1" smtClean="0"/>
              <a:t>sps</a:t>
            </a:r>
            <a:r>
              <a:rPr lang="de-DE" baseline="0" dirty="0" smtClean="0"/>
              <a:t> Syntax, *.</a:t>
            </a:r>
            <a:r>
              <a:rPr lang="de-DE" baseline="0" dirty="0" err="1" smtClean="0"/>
              <a:t>spv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72ED2-B85F-446A-A996-B5C45C2B20DC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82550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de-DE" dirty="0" smtClean="0"/>
              <a:t>- Ein Variable </a:t>
            </a:r>
            <a:r>
              <a:rPr lang="de-DE" b="1" dirty="0" smtClean="0"/>
              <a:t>bezeichnet ein Merkmal oder eine Eigenschaft von</a:t>
            </a:r>
            <a:r>
              <a:rPr lang="de-DE" dirty="0" smtClean="0"/>
              <a:t> Personen (Augenfarbe, was noch?), Gruppen (Studenten keine Studenten, was noch?) Organisationen (Gewinn, Größe über? </a:t>
            </a:r>
            <a:r>
              <a:rPr lang="de-DE" dirty="0" err="1" smtClean="0"/>
              <a:t>Zb</a:t>
            </a:r>
            <a:r>
              <a:rPr lang="de-DE" dirty="0" smtClean="0"/>
              <a:t>. Anzahl der Mitarbeiter)</a:t>
            </a:r>
            <a:endParaRPr lang="de-DE" dirty="0"/>
          </a:p>
        </p:txBody>
      </p:sp>
      <p:sp>
        <p:nvSpPr>
          <p:cNvPr id="5939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38EB9D02-EC3C-4EA2-9330-3CFF0220FE6D}" type="slidenum">
              <a:rPr lang="de-DE" altLang="de-DE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9</a:t>
            </a:fld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94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https://github.com/jnshsrs/SPSS</a:t>
            </a:r>
          </a:p>
          <a:p>
            <a:r>
              <a:rPr lang="de-DE" dirty="0" smtClean="0"/>
              <a:t>https://github.com/moresdar/wiconnect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72ED2-B85F-446A-A996-B5C45C2B20DC}" type="slidenum">
              <a:rPr lang="de-DE" altLang="de-DE" smtClean="0"/>
              <a:pPr/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13311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72ED2-B85F-446A-A996-B5C45C2B20DC}" type="slidenum">
              <a:rPr lang="de-DE" altLang="de-DE" smtClean="0"/>
              <a:pPr/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7985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373ACC-3157-4439-8082-99426AB65740}" type="datetime1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E682C5-387F-4C88-934C-0D81789ED81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7396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1359B1-3EF6-463F-9C02-268087B878DA}" type="datetime1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D0CBF4-2E7C-49A7-8290-5D19DF85BCB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3290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C7F140-0A7C-4552-8319-838782A2AB14}" type="datetime1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A6C530-E98F-4F8E-9D28-9C16E650DAF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80644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1E21BA-1ACC-4D4B-A2FE-3790EB835E5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33876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E5B8FE-E9FA-4ED7-AD0F-FE05B152B7C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0994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9FB161-82D4-49B7-B423-05971E17974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89534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24E8E7-0BE9-47BF-8A8F-EA1EFC3AF37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23407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6C4AAA-F676-4701-AC66-25A5881B321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03420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A45ED6-E8E6-45B2-BDA6-2DA83BC48C5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85669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0DAAE5-53AC-406B-9A3B-201B76A81E1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43898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27825-9E2C-43B1-BC97-ACAF42EE625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8230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7EBA8-17EB-4AC4-8A11-8138E910C57A}" type="datetime1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1B1BC1-6A83-48F8-BA9E-51B74A4B6D3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643147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E0422F-54AB-4222-9DD9-1A0D67AF628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421430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192B7-9170-44CF-B4FA-47A44F51B35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51978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25440A-45C5-417E-91E3-809ABA92695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65622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54001C-E4B5-4A61-AADA-A9F3004F90D3}" type="datetime1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6BDC06-697D-46FB-8089-32DD1A37A5C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91959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57D99-8FFC-475D-866D-DA4DC6597047}" type="datetime1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904048-78D1-4296-8709-6936EFD6AB5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71472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46A86D-D566-4534-81F9-B695299E88E4}" type="datetime1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D7D2C3-C500-411A-83EC-9C10F402F5C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100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4AA38-4A12-4D15-A2F5-1D571D39AEC5}" type="datetime1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920B05-A948-49EB-B9E4-CF289B01FCC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94202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>
          <a:xfrm>
            <a:off x="7667625" y="64293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FE24E-49D1-4A6D-9938-245BE6312B23}" type="datetime1">
              <a:rPr lang="de-DE"/>
              <a:pPr>
                <a:defRPr/>
              </a:pPr>
              <a:t>28.02.2017</a:t>
            </a:fld>
            <a:endParaRPr lang="de-DE" dirty="0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913" y="6519863"/>
            <a:ext cx="8281987" cy="365125"/>
          </a:xfrm>
        </p:spPr>
        <p:txBody>
          <a:bodyPr/>
          <a:lstStyle>
            <a:lvl1pPr algn="l">
              <a:defRPr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r>
              <a:rPr lang="de-DE" dirty="0"/>
              <a:t>Jan - David Liebe| J.Liebe@hs-osnabrueck.de | </a:t>
            </a:r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innovative </a:t>
            </a:r>
            <a:r>
              <a:rPr lang="de-DE" dirty="0" err="1"/>
              <a:t>hospitals</a:t>
            </a:r>
            <a:r>
              <a:rPr lang="de-DE" dirty="0"/>
              <a:t> –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en-US" baseline="30000" dirty="0"/>
              <a:t> </a:t>
            </a:r>
            <a:r>
              <a:rPr lang="de-DE" dirty="0"/>
              <a:t>| Osnabrück|</a:t>
            </a:r>
          </a:p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9351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A06BE-C86D-4B2F-837A-C2A5B25DB688}" type="datetime1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718B73-CFE5-411A-80AA-55BECDFF9FD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79996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6F7245-70BB-4E87-812E-D99276EE9A0B}" type="datetime1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A9B871-AB6B-4406-8C37-6459D720AEC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56877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Textmasterformate durch Klicken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-112" charset="0"/>
                <a:cs typeface="Arial" charset="0"/>
              </a:defRPr>
            </a:lvl1pPr>
          </a:lstStyle>
          <a:p>
            <a:pPr>
              <a:defRPr/>
            </a:pPr>
            <a:fld id="{71722C7E-4D75-42D6-82FB-DFCAA645FE7C}" type="datetime1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DC7317B0-D5E9-4BFB-AFEE-9AA7720ACDC9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474" r:id="rId2"/>
    <p:sldLayoutId id="2147484475" r:id="rId3"/>
    <p:sldLayoutId id="2147484476" r:id="rId4"/>
    <p:sldLayoutId id="2147484477" r:id="rId5"/>
    <p:sldLayoutId id="2147484478" r:id="rId6"/>
    <p:sldLayoutId id="2147484494" r:id="rId7"/>
    <p:sldLayoutId id="2147484479" r:id="rId8"/>
    <p:sldLayoutId id="2147484480" r:id="rId9"/>
    <p:sldLayoutId id="2147484481" r:id="rId10"/>
    <p:sldLayoutId id="2147484482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Textmasterformate durch Klicken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28.02.2017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82198E0-200A-43DD-980D-45689407DD81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3" r:id="rId1"/>
    <p:sldLayoutId id="2147484484" r:id="rId2"/>
    <p:sldLayoutId id="2147484485" r:id="rId3"/>
    <p:sldLayoutId id="2147484486" r:id="rId4"/>
    <p:sldLayoutId id="2147484487" r:id="rId5"/>
    <p:sldLayoutId id="2147484488" r:id="rId6"/>
    <p:sldLayoutId id="2147484489" r:id="rId7"/>
    <p:sldLayoutId id="2147484490" r:id="rId8"/>
    <p:sldLayoutId id="2147484491" r:id="rId9"/>
    <p:sldLayoutId id="2147484492" r:id="rId10"/>
    <p:sldLayoutId id="214748449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51.png"/><Relationship Id="rId4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52.png"/><Relationship Id="rId4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Relationship Id="rId4" Type="http://schemas.openxmlformats.org/officeDocument/2006/relationships/chart" Target="../charts/char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.xml"/><Relationship Id="rId6" Type="http://schemas.openxmlformats.org/officeDocument/2006/relationships/hyperlink" Target="https://www.wiso.hs-osnabrueck.de/virtuelle-desktops.html" TargetMode="External"/><Relationship Id="rId5" Type="http://schemas.openxmlformats.org/officeDocument/2006/relationships/image" Target="../media/image71.png"/><Relationship Id="rId4" Type="http://schemas.openxmlformats.org/officeDocument/2006/relationships/hyperlink" Target="https://www.edvsz.hs-osnabrueck.de/200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3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hteck 2"/>
          <p:cNvSpPr>
            <a:spLocks noChangeArrowheads="1"/>
          </p:cNvSpPr>
          <p:nvPr/>
        </p:nvSpPr>
        <p:spPr bwMode="auto">
          <a:xfrm>
            <a:off x="781050" y="2132856"/>
            <a:ext cx="8229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4000" b="1" dirty="0" smtClean="0">
                <a:latin typeface="Arial" panose="020B0604020202020204" pitchFamily="34" charset="0"/>
              </a:rPr>
              <a:t>SPSS Seminar</a:t>
            </a:r>
            <a:endParaRPr lang="en-US" altLang="de-DE" sz="4000" b="1" baseline="30000" dirty="0">
              <a:latin typeface="Arial" panose="020B0604020202020204" pitchFamily="34" charset="0"/>
            </a:endParaRPr>
          </a:p>
        </p:txBody>
      </p:sp>
      <p:pic>
        <p:nvPicPr>
          <p:cNvPr id="4099" name="Grafik 18" descr="pfeil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31182"/>
            <a:ext cx="37306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4644008" y="2996952"/>
            <a:ext cx="439248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b="1" dirty="0" smtClean="0">
                <a:latin typeface="+mj-lt"/>
              </a:rPr>
              <a:t>Moritz Esdar, MA</a:t>
            </a:r>
          </a:p>
          <a:p>
            <a:pPr algn="r"/>
            <a:r>
              <a:rPr lang="de-DE" dirty="0" smtClean="0">
                <a:latin typeface="+mn-lt"/>
              </a:rPr>
              <a:t>Forsch</a:t>
            </a:r>
            <a:r>
              <a:rPr lang="de-DE" sz="1600" dirty="0" smtClean="0">
                <a:latin typeface="+mn-lt"/>
              </a:rPr>
              <a:t>ungsgruppe Informatik im Gesundheitswesen</a:t>
            </a:r>
          </a:p>
          <a:p>
            <a:pPr algn="r"/>
            <a:endParaRPr lang="de-DE" dirty="0"/>
          </a:p>
          <a:p>
            <a:pPr algn="r"/>
            <a:r>
              <a:rPr lang="de-DE" sz="1600" dirty="0" smtClean="0">
                <a:latin typeface="+mn-lt"/>
              </a:rPr>
              <a:t>Tel.: 0541 /969-3196</a:t>
            </a:r>
          </a:p>
          <a:p>
            <a:pPr algn="r"/>
            <a:endParaRPr lang="de-DE" sz="1600" dirty="0" smtClean="0">
              <a:latin typeface="+mn-lt"/>
            </a:endParaRPr>
          </a:p>
          <a:p>
            <a:pPr algn="r"/>
            <a:r>
              <a:rPr lang="de-DE" sz="1600" dirty="0" smtClean="0">
                <a:latin typeface="+mn-lt"/>
              </a:rPr>
              <a:t>m.esdar@hs-osnabrueck.de</a:t>
            </a:r>
            <a:endParaRPr lang="de-DE" sz="1600" dirty="0">
              <a:latin typeface="+mn-lt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15" y="3573016"/>
            <a:ext cx="3381733" cy="9488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315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sp>
        <p:nvSpPr>
          <p:cNvPr id="13316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Grundsätzlich…</a:t>
            </a:r>
          </a:p>
        </p:txBody>
      </p:sp>
      <p:sp>
        <p:nvSpPr>
          <p:cNvPr id="24" name="Rechteck 23"/>
          <p:cNvSpPr/>
          <p:nvPr/>
        </p:nvSpPr>
        <p:spPr>
          <a:xfrm>
            <a:off x="6804025" y="1625600"/>
            <a:ext cx="814388" cy="503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248" name="Textfeld 2"/>
          <p:cNvSpPr txBox="1">
            <a:spLocks noChangeArrowheads="1"/>
          </p:cNvSpPr>
          <p:nvPr/>
        </p:nvSpPr>
        <p:spPr bwMode="auto">
          <a:xfrm>
            <a:off x="349250" y="2565400"/>
            <a:ext cx="8567738" cy="16160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 eaLnBrk="1" hangingPunct="1">
              <a:buFontTx/>
              <a:buNone/>
              <a:defRPr sz="1400"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altLang="de-DE" sz="3300" i="1" dirty="0" smtClean="0">
                <a:latin typeface="Arial" charset="0"/>
                <a:cs typeface="Arial" charset="0"/>
              </a:rPr>
              <a:t>…das Beherrschen der Variablendefinition und der Dateneingabe ist die Basis für alle Arbeiten mit SPSS!!!</a:t>
            </a:r>
          </a:p>
        </p:txBody>
      </p:sp>
      <p:sp>
        <p:nvSpPr>
          <p:cNvPr id="8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2263" y="563563"/>
            <a:ext cx="6272212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14339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sp>
        <p:nvSpPr>
          <p:cNvPr id="14340" name="Textfeld 9"/>
          <p:cNvSpPr txBox="1">
            <a:spLocks noChangeArrowheads="1"/>
          </p:cNvSpPr>
          <p:nvPr/>
        </p:nvSpPr>
        <p:spPr bwMode="auto">
          <a:xfrm>
            <a:off x="179388" y="158750"/>
            <a:ext cx="6337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Variablendefinition und Dateneingabe </a:t>
            </a:r>
          </a:p>
        </p:txBody>
      </p:sp>
      <p:grpSp>
        <p:nvGrpSpPr>
          <p:cNvPr id="14341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48" name="Rechteck 47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9" name="Eingekerbter Richtungspfeil 48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4342" name="Textfeld 16"/>
          <p:cNvSpPr txBox="1">
            <a:spLocks noChangeArrowheads="1"/>
          </p:cNvSpPr>
          <p:nvPr/>
        </p:nvSpPr>
        <p:spPr bwMode="auto">
          <a:xfrm>
            <a:off x="876300" y="765175"/>
            <a:ext cx="884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Name</a:t>
            </a:r>
          </a:p>
        </p:txBody>
      </p:sp>
      <p:grpSp>
        <p:nvGrpSpPr>
          <p:cNvPr id="14343" name="Gruppieren 21"/>
          <p:cNvGrpSpPr>
            <a:grpSpLocks/>
          </p:cNvGrpSpPr>
          <p:nvPr/>
        </p:nvGrpSpPr>
        <p:grpSpPr bwMode="auto">
          <a:xfrm>
            <a:off x="3132138" y="1252538"/>
            <a:ext cx="5795962" cy="5207000"/>
            <a:chOff x="395536" y="1252936"/>
            <a:chExt cx="5796136" cy="5206352"/>
          </a:xfrm>
        </p:grpSpPr>
        <p:pic>
          <p:nvPicPr>
            <p:cNvPr id="14351" name="Grafik 17" descr="5_Eingabe_Datenansich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867000"/>
              <a:ext cx="5796136" cy="25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2" name="Grafik 18" descr="5_Eingabe_Variablenansich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252936"/>
              <a:ext cx="5760640" cy="25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Ellipse 23"/>
          <p:cNvSpPr/>
          <p:nvPr/>
        </p:nvSpPr>
        <p:spPr bwMode="auto">
          <a:xfrm>
            <a:off x="3635375" y="1724025"/>
            <a:ext cx="431800" cy="2381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2" name="Ellipse 21"/>
          <p:cNvSpPr/>
          <p:nvPr/>
        </p:nvSpPr>
        <p:spPr bwMode="auto">
          <a:xfrm>
            <a:off x="3829050" y="4497388"/>
            <a:ext cx="431800" cy="2381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219075" y="1844675"/>
            <a:ext cx="2768600" cy="5238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 Jede Variable benötigt  </a:t>
            </a: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 einen eindeutigen Namen</a:t>
            </a:r>
          </a:p>
        </p:txBody>
      </p:sp>
      <p:sp>
        <p:nvSpPr>
          <p:cNvPr id="3" name="Rechteck 2"/>
          <p:cNvSpPr/>
          <p:nvPr/>
        </p:nvSpPr>
        <p:spPr>
          <a:xfrm>
            <a:off x="219075" y="2708275"/>
            <a:ext cx="2768600" cy="1169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SPSS vergibt automatisch  Namen und ergänzt mit </a:t>
            </a: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fortlaufender, fünfstelliger Nummer (VAR00001,</a:t>
            </a: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VAR00002, …)</a:t>
            </a:r>
          </a:p>
        </p:txBody>
      </p:sp>
      <p:sp>
        <p:nvSpPr>
          <p:cNvPr id="4" name="Rechteck 3"/>
          <p:cNvSpPr/>
          <p:nvPr/>
        </p:nvSpPr>
        <p:spPr>
          <a:xfrm>
            <a:off x="193675" y="4178300"/>
            <a:ext cx="2794000" cy="1816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altLang="de-DE" sz="1400" b="1" dirty="0">
                <a:latin typeface="Arial" charset="0"/>
                <a:ea typeface="ＭＳ Ｐゴシック" pitchFamily="34" charset="-128"/>
                <a:cs typeface="Arial" charset="0"/>
              </a:rPr>
              <a:t> Regeln:</a:t>
            </a:r>
          </a:p>
          <a:p>
            <a:pPr>
              <a:defRPr/>
            </a:pPr>
            <a:endParaRPr lang="de-DE" altLang="de-DE" sz="14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Maximal 64 Zeichen</a:t>
            </a: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Beginnen mit A-Z, @, #, $</a:t>
            </a: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Dürfen nicht mit Leerzeichen </a:t>
            </a: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      oder _ enden</a:t>
            </a: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#_xxx sind Hilfsvariablen</a:t>
            </a: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$_xxx sind Systemvariablen</a:t>
            </a:r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363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grpSp>
        <p:nvGrpSpPr>
          <p:cNvPr id="15364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48" name="Rechteck 47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9" name="Eingekerbter Richtungspfeil 48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5365" name="Textfeld 16"/>
          <p:cNvSpPr txBox="1">
            <a:spLocks noChangeArrowheads="1"/>
          </p:cNvSpPr>
          <p:nvPr/>
        </p:nvSpPr>
        <p:spPr bwMode="auto">
          <a:xfrm>
            <a:off x="876300" y="765175"/>
            <a:ext cx="622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Typ</a:t>
            </a:r>
          </a:p>
        </p:txBody>
      </p:sp>
      <p:grpSp>
        <p:nvGrpSpPr>
          <p:cNvPr id="15366" name="Gruppieren 21"/>
          <p:cNvGrpSpPr>
            <a:grpSpLocks/>
          </p:cNvGrpSpPr>
          <p:nvPr/>
        </p:nvGrpSpPr>
        <p:grpSpPr bwMode="auto">
          <a:xfrm>
            <a:off x="3132138" y="1252538"/>
            <a:ext cx="5795962" cy="5207000"/>
            <a:chOff x="395536" y="1252936"/>
            <a:chExt cx="5796136" cy="5206352"/>
          </a:xfrm>
        </p:grpSpPr>
        <p:pic>
          <p:nvPicPr>
            <p:cNvPr id="15378" name="Grafik 17" descr="5_Eingabe_Datenansich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867000"/>
              <a:ext cx="5796136" cy="25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9" name="Grafik 18" descr="5_Eingabe_Variablenansich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252936"/>
              <a:ext cx="5760640" cy="25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367" name="Grafik 29" descr="6_Eingabe_Variablenansicht_Ty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268413"/>
            <a:ext cx="5795962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Ellipse 23"/>
          <p:cNvSpPr/>
          <p:nvPr/>
        </p:nvSpPr>
        <p:spPr bwMode="auto">
          <a:xfrm>
            <a:off x="4108450" y="1738313"/>
            <a:ext cx="487363" cy="2508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3" name="Ellipse 32"/>
          <p:cNvSpPr/>
          <p:nvPr/>
        </p:nvSpPr>
        <p:spPr bwMode="auto">
          <a:xfrm>
            <a:off x="3568700" y="4605338"/>
            <a:ext cx="487363" cy="2508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7" name="Ellipse 36"/>
          <p:cNvSpPr/>
          <p:nvPr/>
        </p:nvSpPr>
        <p:spPr>
          <a:xfrm>
            <a:off x="5029200" y="1893888"/>
            <a:ext cx="550863" cy="1666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9" name="Ellipse 38"/>
          <p:cNvSpPr/>
          <p:nvPr/>
        </p:nvSpPr>
        <p:spPr>
          <a:xfrm>
            <a:off x="5029200" y="2770188"/>
            <a:ext cx="550863" cy="1682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222250" y="1700213"/>
            <a:ext cx="2478088" cy="116998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Komma, Punkt, wiss. Notation, Datum, Dollar und spezielle Währung sind Varianten numerischer Variablen.</a:t>
            </a:r>
          </a:p>
        </p:txBody>
      </p:sp>
      <p:sp>
        <p:nvSpPr>
          <p:cNvPr id="3" name="Rechteck 2"/>
          <p:cNvSpPr/>
          <p:nvPr/>
        </p:nvSpPr>
        <p:spPr>
          <a:xfrm>
            <a:off x="222250" y="5138738"/>
            <a:ext cx="2478088" cy="95410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 „Numerisch“ und „</a:t>
            </a:r>
            <a:r>
              <a:rPr lang="de-DE" altLang="de-DE" sz="1400" dirty="0" smtClean="0">
                <a:latin typeface="Arial" charset="0"/>
                <a:ea typeface="ＭＳ Ｐゴシック" pitchFamily="34" charset="-128"/>
                <a:cs typeface="Arial" charset="0"/>
              </a:rPr>
              <a:t>String (Zeichenfolge)“ </a:t>
            </a:r>
            <a:endParaRPr lang="de-DE" altLang="de-DE" sz="14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 sind die am häufigsten </a:t>
            </a: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 vorkommenden Typen.</a:t>
            </a:r>
          </a:p>
        </p:txBody>
      </p:sp>
      <p:sp>
        <p:nvSpPr>
          <p:cNvPr id="4" name="Rechteck 3"/>
          <p:cNvSpPr/>
          <p:nvPr/>
        </p:nvSpPr>
        <p:spPr>
          <a:xfrm>
            <a:off x="222250" y="3311525"/>
            <a:ext cx="2478088" cy="16002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altLang="de-DE" sz="1400" b="1" dirty="0">
                <a:latin typeface="Arial" charset="0"/>
                <a:ea typeface="ＭＳ Ｐゴシック" pitchFamily="34" charset="-128"/>
                <a:cs typeface="Arial" charset="0"/>
              </a:rPr>
              <a:t>Typ </a:t>
            </a:r>
            <a:r>
              <a:rPr lang="de-DE" altLang="de-DE" sz="1400" b="1" dirty="0" smtClean="0">
                <a:latin typeface="Arial" charset="0"/>
                <a:ea typeface="ＭＳ Ｐゴシック" pitchFamily="34" charset="-128"/>
                <a:cs typeface="Arial" charset="0"/>
              </a:rPr>
              <a:t>String (Zeichenfolge)</a:t>
            </a:r>
            <a:r>
              <a:rPr lang="de-DE" altLang="de-DE" sz="1400" dirty="0" smtClean="0">
                <a:latin typeface="Arial" charset="0"/>
                <a:ea typeface="ＭＳ Ｐゴシック" pitchFamily="34" charset="-128"/>
                <a:cs typeface="Arial" charset="0"/>
              </a:rPr>
              <a:t>: </a:t>
            </a: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immer dann wenn es sich um eine Texteingabe nicht standardisierter Daten handelt (z.B. PLZ, Telefonnummer) Anzahl der Zeichen festlegen </a:t>
            </a:r>
          </a:p>
        </p:txBody>
      </p:sp>
      <p:sp>
        <p:nvSpPr>
          <p:cNvPr id="15375" name="Textfeld 9"/>
          <p:cNvSpPr txBox="1">
            <a:spLocks noChangeArrowheads="1"/>
          </p:cNvSpPr>
          <p:nvPr/>
        </p:nvSpPr>
        <p:spPr bwMode="auto">
          <a:xfrm>
            <a:off x="179388" y="158750"/>
            <a:ext cx="6337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Variablendefinition und Dateneingabe </a:t>
            </a:r>
          </a:p>
        </p:txBody>
      </p:sp>
      <p:sp>
        <p:nvSpPr>
          <p:cNvPr id="21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Grafik 29" descr="6_Eingabe_Variablenansicht_Wertelabe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263650"/>
            <a:ext cx="5761037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87463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grpSp>
        <p:nvGrpSpPr>
          <p:cNvPr id="16389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48" name="Rechteck 47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9" name="Eingekerbter Richtungspfeil 48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6390" name="Textfeld 16"/>
          <p:cNvSpPr txBox="1">
            <a:spLocks noChangeArrowheads="1"/>
          </p:cNvSpPr>
          <p:nvPr/>
        </p:nvSpPr>
        <p:spPr bwMode="auto">
          <a:xfrm>
            <a:off x="876300" y="765175"/>
            <a:ext cx="33131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Variablen- und Wertelabel</a:t>
            </a:r>
          </a:p>
        </p:txBody>
      </p:sp>
      <p:pic>
        <p:nvPicPr>
          <p:cNvPr id="16391" name="Grafik 17" descr="5_Eingabe_Datenansich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4076700"/>
            <a:ext cx="5761037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2" name="Textfeld 28"/>
          <p:cNvSpPr txBox="1">
            <a:spLocks noChangeArrowheads="1"/>
          </p:cNvSpPr>
          <p:nvPr/>
        </p:nvSpPr>
        <p:spPr bwMode="auto">
          <a:xfrm>
            <a:off x="179388" y="1628775"/>
            <a:ext cx="24765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400">
              <a:latin typeface="Arial" panose="020B0604020202020204" pitchFamily="34" charset="0"/>
            </a:endParaRPr>
          </a:p>
        </p:txBody>
      </p:sp>
      <p:sp>
        <p:nvSpPr>
          <p:cNvPr id="24" name="Ellipse 23"/>
          <p:cNvSpPr/>
          <p:nvPr/>
        </p:nvSpPr>
        <p:spPr bwMode="auto">
          <a:xfrm>
            <a:off x="5341938" y="1854200"/>
            <a:ext cx="623887" cy="241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3" name="Ellipse 32"/>
          <p:cNvSpPr/>
          <p:nvPr/>
        </p:nvSpPr>
        <p:spPr bwMode="auto">
          <a:xfrm>
            <a:off x="6867525" y="4352925"/>
            <a:ext cx="355600" cy="2889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2" name="Ellipse 41"/>
          <p:cNvSpPr/>
          <p:nvPr/>
        </p:nvSpPr>
        <p:spPr bwMode="auto">
          <a:xfrm>
            <a:off x="6073775" y="1844675"/>
            <a:ext cx="623888" cy="241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00025" y="1268413"/>
            <a:ext cx="2643188" cy="16002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Ein </a:t>
            </a:r>
            <a:r>
              <a:rPr lang="de-DE" altLang="de-DE" sz="1400" b="1" dirty="0">
                <a:latin typeface="Arial" charset="0"/>
                <a:ea typeface="ＭＳ Ｐゴシック" pitchFamily="34" charset="-128"/>
                <a:cs typeface="Arial" charset="0"/>
              </a:rPr>
              <a:t>Variablenlabel</a:t>
            </a: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 beschreibt </a:t>
            </a: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die inhaltliche Bedeutung der </a:t>
            </a: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Variable (max. 255 Zeichen) und kommt insb. in der Ergebnisausgabe als </a:t>
            </a: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  <a:sym typeface="Wingdings" pitchFamily="2" charset="2"/>
              </a:rPr>
              <a:t>Tabellen- bzw. Abbildungsüberschrift</a:t>
            </a:r>
            <a:endParaRPr lang="de-DE" altLang="de-DE" sz="14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(im </a:t>
            </a: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  <a:sym typeface="Wingdings" pitchFamily="2" charset="2"/>
              </a:rPr>
              <a:t>Viewer) zur Geltung. </a:t>
            </a:r>
            <a:endParaRPr lang="de-DE" altLang="de-DE" sz="1400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90500" y="2997200"/>
            <a:ext cx="2652713" cy="246221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altLang="de-DE" sz="1400" b="1" dirty="0">
                <a:latin typeface="Arial" charset="0"/>
                <a:ea typeface="ＭＳ Ｐゴシック" pitchFamily="34" charset="-128"/>
                <a:cs typeface="Arial" charset="0"/>
              </a:rPr>
              <a:t>Wertelabels</a:t>
            </a: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: „Etikettierung“ der Merkmalsausprägung nominal oder </a:t>
            </a:r>
            <a:r>
              <a:rPr lang="de-DE" altLang="de-DE" sz="1400" dirty="0" err="1">
                <a:latin typeface="Arial" charset="0"/>
                <a:ea typeface="ＭＳ Ｐゴシック" pitchFamily="34" charset="-128"/>
                <a:cs typeface="Arial" charset="0"/>
              </a:rPr>
              <a:t>ordinal</a:t>
            </a: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 skalierter Werte. </a:t>
            </a:r>
          </a:p>
          <a:p>
            <a:pPr>
              <a:defRPr/>
            </a:pPr>
            <a:endParaRPr lang="de-DE" altLang="de-DE" sz="14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1 = JA; </a:t>
            </a: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2 = NEIN</a:t>
            </a:r>
          </a:p>
          <a:p>
            <a:pPr>
              <a:defRPr/>
            </a:pPr>
            <a:endParaRPr lang="de-DE" altLang="de-DE" sz="14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1 = zufrieden </a:t>
            </a: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2 = neutral</a:t>
            </a: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3 = unzufrieden</a:t>
            </a:r>
          </a:p>
        </p:txBody>
      </p:sp>
      <p:sp>
        <p:nvSpPr>
          <p:cNvPr id="27" name="Rechteck 26"/>
          <p:cNvSpPr/>
          <p:nvPr/>
        </p:nvSpPr>
        <p:spPr>
          <a:xfrm>
            <a:off x="214313" y="5616575"/>
            <a:ext cx="2628900" cy="7397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Button zum Wechseln von Werten und Label in der Datenansicht</a:t>
            </a:r>
          </a:p>
        </p:txBody>
      </p:sp>
      <p:cxnSp>
        <p:nvCxnSpPr>
          <p:cNvPr id="28" name="Gerade Verbindung mit Pfeil 27"/>
          <p:cNvCxnSpPr>
            <a:stCxn id="33" idx="2"/>
            <a:endCxn id="27" idx="3"/>
          </p:cNvCxnSpPr>
          <p:nvPr/>
        </p:nvCxnSpPr>
        <p:spPr bwMode="auto">
          <a:xfrm flipH="1">
            <a:off x="2843213" y="4497388"/>
            <a:ext cx="4024312" cy="148907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0" name="Textfeld 9"/>
          <p:cNvSpPr txBox="1">
            <a:spLocks noChangeArrowheads="1"/>
          </p:cNvSpPr>
          <p:nvPr/>
        </p:nvSpPr>
        <p:spPr bwMode="auto">
          <a:xfrm>
            <a:off x="179388" y="158750"/>
            <a:ext cx="6337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Variablendefinition und Dateneingabe </a:t>
            </a:r>
          </a:p>
        </p:txBody>
      </p:sp>
      <p:sp>
        <p:nvSpPr>
          <p:cNvPr id="20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17411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grpSp>
        <p:nvGrpSpPr>
          <p:cNvPr id="17412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48" name="Rechteck 47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9" name="Eingekerbter Richtungspfeil 48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7413" name="Textfeld 16"/>
          <p:cNvSpPr txBox="1">
            <a:spLocks noChangeArrowheads="1"/>
          </p:cNvSpPr>
          <p:nvPr/>
        </p:nvSpPr>
        <p:spPr bwMode="auto">
          <a:xfrm>
            <a:off x="876300" y="765175"/>
            <a:ext cx="2089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Fehlende Werte</a:t>
            </a:r>
          </a:p>
        </p:txBody>
      </p:sp>
      <p:grpSp>
        <p:nvGrpSpPr>
          <p:cNvPr id="17414" name="Gruppieren 21"/>
          <p:cNvGrpSpPr>
            <a:grpSpLocks/>
          </p:cNvGrpSpPr>
          <p:nvPr/>
        </p:nvGrpSpPr>
        <p:grpSpPr bwMode="auto">
          <a:xfrm>
            <a:off x="3214688" y="1252538"/>
            <a:ext cx="5795962" cy="5207000"/>
            <a:chOff x="395536" y="1252936"/>
            <a:chExt cx="5796136" cy="5206352"/>
          </a:xfrm>
        </p:grpSpPr>
        <p:pic>
          <p:nvPicPr>
            <p:cNvPr id="17423" name="Grafik 17" descr="5_Eingabe_Datenansich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867000"/>
              <a:ext cx="5796136" cy="25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4" name="Grafik 18" descr="5_Eingabe_Variablenansich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252936"/>
              <a:ext cx="5760640" cy="25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Ellipse 23"/>
          <p:cNvSpPr/>
          <p:nvPr/>
        </p:nvSpPr>
        <p:spPr bwMode="auto">
          <a:xfrm>
            <a:off x="6740525" y="1747838"/>
            <a:ext cx="595313" cy="1920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466" name="Textfeld 19"/>
          <p:cNvSpPr txBox="1">
            <a:spLocks noChangeArrowheads="1"/>
          </p:cNvSpPr>
          <p:nvPr/>
        </p:nvSpPr>
        <p:spPr bwMode="auto">
          <a:xfrm>
            <a:off x="179388" y="3051175"/>
            <a:ext cx="2878137" cy="116998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>
              <a:defRPr sz="1400"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SPSS kennt systemdefinierte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fehlende Werte (</a:t>
            </a:r>
            <a:r>
              <a:rPr lang="de-DE" altLang="de-DE" dirty="0" err="1" smtClean="0">
                <a:latin typeface="Arial" charset="0"/>
                <a:cs typeface="Arial" charset="0"/>
              </a:rPr>
              <a:t>system</a:t>
            </a:r>
            <a:r>
              <a:rPr lang="de-DE" altLang="de-DE" dirty="0" smtClean="0">
                <a:latin typeface="Arial" charset="0"/>
                <a:cs typeface="Arial" charset="0"/>
              </a:rPr>
              <a:t> </a:t>
            </a:r>
            <a:r>
              <a:rPr lang="de-DE" altLang="de-DE" dirty="0" err="1" smtClean="0">
                <a:latin typeface="Arial" charset="0"/>
                <a:cs typeface="Arial" charset="0"/>
              </a:rPr>
              <a:t>missing</a:t>
            </a:r>
            <a:r>
              <a:rPr lang="de-DE" altLang="de-DE" dirty="0" smtClean="0">
                <a:latin typeface="Arial" charset="0"/>
                <a:cs typeface="Arial" charset="0"/>
              </a:rPr>
              <a:t> </a:t>
            </a:r>
          </a:p>
          <a:p>
            <a:pPr>
              <a:defRPr/>
            </a:pPr>
            <a:r>
              <a:rPr lang="de-DE" altLang="de-DE" dirty="0" err="1" smtClean="0">
                <a:latin typeface="Arial" charset="0"/>
                <a:cs typeface="Arial" charset="0"/>
              </a:rPr>
              <a:t>values</a:t>
            </a:r>
            <a:r>
              <a:rPr lang="de-DE" altLang="de-DE" dirty="0" smtClean="0">
                <a:latin typeface="Arial" charset="0"/>
                <a:cs typeface="Arial" charset="0"/>
              </a:rPr>
              <a:t>) und benutzerdefinierte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Fehlende Werte (</a:t>
            </a:r>
            <a:r>
              <a:rPr lang="de-DE" altLang="de-DE" dirty="0" err="1" smtClean="0">
                <a:latin typeface="Arial" charset="0"/>
                <a:cs typeface="Arial" charset="0"/>
              </a:rPr>
              <a:t>user</a:t>
            </a:r>
            <a:r>
              <a:rPr lang="de-DE" altLang="de-DE" dirty="0" smtClean="0">
                <a:latin typeface="Arial" charset="0"/>
                <a:cs typeface="Arial" charset="0"/>
              </a:rPr>
              <a:t> </a:t>
            </a:r>
            <a:r>
              <a:rPr lang="de-DE" altLang="de-DE" dirty="0" err="1" smtClean="0">
                <a:latin typeface="Arial" charset="0"/>
                <a:cs typeface="Arial" charset="0"/>
              </a:rPr>
              <a:t>missing</a:t>
            </a:r>
            <a:r>
              <a:rPr lang="de-DE" altLang="de-DE" dirty="0" smtClean="0">
                <a:latin typeface="Arial" charset="0"/>
                <a:cs typeface="Arial" charset="0"/>
              </a:rPr>
              <a:t> </a:t>
            </a:r>
          </a:p>
          <a:p>
            <a:pPr>
              <a:defRPr/>
            </a:pPr>
            <a:r>
              <a:rPr lang="de-DE" altLang="de-DE" dirty="0" err="1" smtClean="0">
                <a:latin typeface="Arial" charset="0"/>
                <a:cs typeface="Arial" charset="0"/>
              </a:rPr>
              <a:t>values</a:t>
            </a:r>
            <a:r>
              <a:rPr lang="de-DE" altLang="de-DE" dirty="0" smtClean="0">
                <a:latin typeface="Arial" charset="0"/>
                <a:cs typeface="Arial" charset="0"/>
              </a:rPr>
              <a:t>).</a:t>
            </a:r>
          </a:p>
        </p:txBody>
      </p:sp>
      <p:sp>
        <p:nvSpPr>
          <p:cNvPr id="17417" name="Textfeld 9"/>
          <p:cNvSpPr txBox="1">
            <a:spLocks noChangeArrowheads="1"/>
          </p:cNvSpPr>
          <p:nvPr/>
        </p:nvSpPr>
        <p:spPr bwMode="auto">
          <a:xfrm>
            <a:off x="179388" y="158750"/>
            <a:ext cx="6337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Variablendefinition und Dateneingabe </a:t>
            </a:r>
          </a:p>
        </p:txBody>
      </p:sp>
      <p:sp>
        <p:nvSpPr>
          <p:cNvPr id="21" name="Textfeld 19"/>
          <p:cNvSpPr txBox="1">
            <a:spLocks noChangeArrowheads="1"/>
          </p:cNvSpPr>
          <p:nvPr/>
        </p:nvSpPr>
        <p:spPr bwMode="auto">
          <a:xfrm>
            <a:off x="179388" y="1341438"/>
            <a:ext cx="2878137" cy="16002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>
              <a:defRPr sz="1400"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Falls ein Proband zu einer Frage </a:t>
            </a:r>
          </a:p>
          <a:p>
            <a:pPr>
              <a:defRPr/>
            </a:pPr>
            <a:r>
              <a:rPr lang="de-DE" altLang="de-DE" b="1" dirty="0" smtClean="0">
                <a:latin typeface="Arial" charset="0"/>
                <a:cs typeface="Arial" charset="0"/>
              </a:rPr>
              <a:t>keine Angaben </a:t>
            </a:r>
            <a:r>
              <a:rPr lang="de-DE" altLang="de-DE" dirty="0" smtClean="0">
                <a:latin typeface="Arial" charset="0"/>
                <a:cs typeface="Arial" charset="0"/>
              </a:rPr>
              <a:t>macht oder die Angabe als bei einer Prüfung als </a:t>
            </a:r>
            <a:r>
              <a:rPr lang="de-DE" altLang="de-DE" b="1" dirty="0" smtClean="0">
                <a:latin typeface="Arial" charset="0"/>
                <a:cs typeface="Arial" charset="0"/>
              </a:rPr>
              <a:t>ungültig</a:t>
            </a:r>
            <a:r>
              <a:rPr lang="de-DE" altLang="de-DE" dirty="0" smtClean="0">
                <a:latin typeface="Arial" charset="0"/>
                <a:cs typeface="Arial" charset="0"/>
              </a:rPr>
              <a:t> identifiziert wurde, muss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SPSS mit dem fehlenden Wert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in der entsprechende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Variable „umgehen“ können.</a:t>
            </a:r>
          </a:p>
        </p:txBody>
      </p:sp>
      <p:sp>
        <p:nvSpPr>
          <p:cNvPr id="22" name="Textfeld 19"/>
          <p:cNvSpPr txBox="1">
            <a:spLocks noChangeArrowheads="1"/>
          </p:cNvSpPr>
          <p:nvPr/>
        </p:nvSpPr>
        <p:spPr bwMode="auto">
          <a:xfrm>
            <a:off x="179388" y="4321175"/>
            <a:ext cx="2878137" cy="95408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>
              <a:defRPr sz="1400"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de-DE" altLang="de-DE" b="1" dirty="0" smtClean="0">
                <a:latin typeface="Arial" charset="0"/>
                <a:cs typeface="Arial" charset="0"/>
              </a:rPr>
              <a:t>User </a:t>
            </a:r>
            <a:r>
              <a:rPr lang="de-DE" altLang="de-DE" b="1" dirty="0" err="1" smtClean="0">
                <a:latin typeface="Arial" charset="0"/>
                <a:cs typeface="Arial" charset="0"/>
              </a:rPr>
              <a:t>Missing</a:t>
            </a:r>
            <a:r>
              <a:rPr lang="de-DE" altLang="de-DE" b="1" dirty="0" smtClean="0">
                <a:latin typeface="Arial" charset="0"/>
                <a:cs typeface="Arial" charset="0"/>
              </a:rPr>
              <a:t> Value</a:t>
            </a:r>
            <a:r>
              <a:rPr lang="de-DE" altLang="de-DE" dirty="0" smtClean="0">
                <a:latin typeface="Arial" charset="0"/>
                <a:cs typeface="Arial" charset="0"/>
              </a:rPr>
              <a:t>: Nehmen Sie einen Wert, der in der Empirie als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Merkmalsausprägung nicht vorkommt, bspw. -999, -777, …</a:t>
            </a:r>
          </a:p>
        </p:txBody>
      </p:sp>
      <p:sp>
        <p:nvSpPr>
          <p:cNvPr id="23" name="Textfeld 19"/>
          <p:cNvSpPr txBox="1">
            <a:spLocks noChangeArrowheads="1"/>
          </p:cNvSpPr>
          <p:nvPr/>
        </p:nvSpPr>
        <p:spPr bwMode="auto">
          <a:xfrm>
            <a:off x="179388" y="5356225"/>
            <a:ext cx="2878137" cy="11684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>
              <a:defRPr sz="1400"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de-DE" altLang="de-DE" b="1" dirty="0" smtClean="0">
                <a:latin typeface="Arial" charset="0"/>
                <a:cs typeface="Arial" charset="0"/>
              </a:rPr>
              <a:t>Wertelabels</a:t>
            </a:r>
            <a:r>
              <a:rPr lang="de-DE" altLang="de-DE" dirty="0" smtClean="0">
                <a:latin typeface="Arial" charset="0"/>
                <a:cs typeface="Arial" charset="0"/>
              </a:rPr>
              <a:t>: Für fehlende Werte können auch Wertelabel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Vergeben werden.</a:t>
            </a:r>
          </a:p>
          <a:p>
            <a:pPr>
              <a:defRPr/>
            </a:pPr>
            <a:endParaRPr lang="de-DE" altLang="de-DE" dirty="0" smtClean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Bspw.: -999 = ungültig/fehlend </a:t>
            </a:r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8435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48" name="Rechteck 47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9" name="Eingekerbter Richtungspfeil 48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8436" name="Textfeld 16"/>
          <p:cNvSpPr txBox="1">
            <a:spLocks noChangeArrowheads="1"/>
          </p:cNvSpPr>
          <p:nvPr/>
        </p:nvSpPr>
        <p:spPr bwMode="auto">
          <a:xfrm>
            <a:off x="876300" y="765175"/>
            <a:ext cx="2089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Fehlende Werte</a:t>
            </a:r>
          </a:p>
        </p:txBody>
      </p:sp>
      <p:sp>
        <p:nvSpPr>
          <p:cNvPr id="18437" name="Textfeld 9"/>
          <p:cNvSpPr txBox="1">
            <a:spLocks noChangeArrowheads="1"/>
          </p:cNvSpPr>
          <p:nvPr/>
        </p:nvSpPr>
        <p:spPr bwMode="auto">
          <a:xfrm>
            <a:off x="179388" y="158750"/>
            <a:ext cx="6337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Variablendefinition und Dateneingabe </a:t>
            </a:r>
          </a:p>
        </p:txBody>
      </p:sp>
      <p:sp>
        <p:nvSpPr>
          <p:cNvPr id="2" name="Rechteck 1"/>
          <p:cNvSpPr/>
          <p:nvPr/>
        </p:nvSpPr>
        <p:spPr>
          <a:xfrm>
            <a:off x="6596063" y="1625600"/>
            <a:ext cx="1647825" cy="1082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88066" name="Picture 2" descr="C:\Users\jliebe\Dropbox\Wiconnect_2014\fehlendeWert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3113" y="1844675"/>
            <a:ext cx="7088187" cy="41925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llipse 24"/>
          <p:cNvSpPr/>
          <p:nvPr/>
        </p:nvSpPr>
        <p:spPr bwMode="auto">
          <a:xfrm>
            <a:off x="1692275" y="2708275"/>
            <a:ext cx="935038" cy="4206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460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grpSp>
        <p:nvGrpSpPr>
          <p:cNvPr id="19461" name="Gruppieren 122"/>
          <p:cNvGrpSpPr>
            <a:grpSpLocks/>
          </p:cNvGrpSpPr>
          <p:nvPr/>
        </p:nvGrpSpPr>
        <p:grpSpPr bwMode="auto">
          <a:xfrm>
            <a:off x="323850" y="758825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9462" name="Textfeld 16"/>
          <p:cNvSpPr txBox="1">
            <a:spLocks noChangeArrowheads="1"/>
          </p:cNvSpPr>
          <p:nvPr/>
        </p:nvSpPr>
        <p:spPr bwMode="auto">
          <a:xfrm>
            <a:off x="876300" y="692150"/>
            <a:ext cx="16385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 dirty="0" smtClean="0">
                <a:latin typeface="Arial" panose="020B0604020202020204" pitchFamily="34" charset="0"/>
              </a:rPr>
              <a:t>Messniveau</a:t>
            </a:r>
            <a:endParaRPr lang="de-DE" altLang="de-DE" sz="2000" b="1" dirty="0">
              <a:latin typeface="Arial" panose="020B0604020202020204" pitchFamily="34" charset="0"/>
            </a:endParaRPr>
          </a:p>
        </p:txBody>
      </p:sp>
      <p:grpSp>
        <p:nvGrpSpPr>
          <p:cNvPr id="19463" name="Gruppieren 21"/>
          <p:cNvGrpSpPr>
            <a:grpSpLocks/>
          </p:cNvGrpSpPr>
          <p:nvPr/>
        </p:nvGrpSpPr>
        <p:grpSpPr bwMode="auto">
          <a:xfrm>
            <a:off x="3324225" y="1268413"/>
            <a:ext cx="5795963" cy="5207000"/>
            <a:chOff x="360367" y="1252936"/>
            <a:chExt cx="5796136" cy="5206352"/>
          </a:xfrm>
        </p:grpSpPr>
        <p:pic>
          <p:nvPicPr>
            <p:cNvPr id="19471" name="Grafik 17" descr="5_Eingabe_Datenansich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67" y="3867000"/>
              <a:ext cx="5796136" cy="25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2" name="Grafik 18" descr="5_Eingabe_Variablenansich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252936"/>
              <a:ext cx="5760640" cy="25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Ellipse 29"/>
          <p:cNvSpPr/>
          <p:nvPr/>
        </p:nvSpPr>
        <p:spPr bwMode="auto">
          <a:xfrm>
            <a:off x="8367713" y="1770063"/>
            <a:ext cx="588962" cy="1698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492" name="Textfeld 19"/>
          <p:cNvSpPr txBox="1">
            <a:spLocks noChangeArrowheads="1"/>
          </p:cNvSpPr>
          <p:nvPr/>
        </p:nvSpPr>
        <p:spPr bwMode="auto">
          <a:xfrm>
            <a:off x="184150" y="1235075"/>
            <a:ext cx="2998788" cy="13843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>
              <a:defRPr sz="1400"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de-DE" altLang="de-DE" b="1" dirty="0" smtClean="0">
                <a:latin typeface="Arial" charset="0"/>
                <a:cs typeface="Arial" charset="0"/>
              </a:rPr>
              <a:t>Nominal: </a:t>
            </a:r>
            <a:r>
              <a:rPr lang="de-DE" altLang="de-DE" dirty="0" smtClean="0">
                <a:latin typeface="Arial" charset="0"/>
                <a:cs typeface="Arial" charset="0"/>
              </a:rPr>
              <a:t>Gleich / Ungleich.</a:t>
            </a:r>
          </a:p>
          <a:p>
            <a:pPr>
              <a:defRPr/>
            </a:pPr>
            <a:endParaRPr lang="de-DE" altLang="de-DE" dirty="0" smtClean="0">
              <a:latin typeface="Arial" charset="0"/>
              <a:cs typeface="Arial" charset="0"/>
            </a:endParaRP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männlich = 1, weiblich = 2</a:t>
            </a: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rot = 22; gelb = 28, blau = 1212</a:t>
            </a: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Geschlecht, Familienstand, etc.  </a:t>
            </a:r>
          </a:p>
          <a:p>
            <a:pPr lvl="1">
              <a:defRPr/>
            </a:pPr>
            <a:endParaRPr lang="de-DE" altLang="de-DE" sz="1400" dirty="0">
              <a:latin typeface="Arial" charset="0"/>
              <a:cs typeface="Arial" charset="0"/>
            </a:endParaRPr>
          </a:p>
        </p:txBody>
      </p:sp>
      <p:sp>
        <p:nvSpPr>
          <p:cNvPr id="20493" name="Textfeld 19"/>
          <p:cNvSpPr txBox="1">
            <a:spLocks noChangeArrowheads="1"/>
          </p:cNvSpPr>
          <p:nvPr/>
        </p:nvSpPr>
        <p:spPr bwMode="auto">
          <a:xfrm>
            <a:off x="184150" y="2732088"/>
            <a:ext cx="2998788" cy="203041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>
              <a:defRPr sz="1400" b="1">
                <a:ea typeface="ＭＳ Ｐゴシック" pitchFamily="34" charset="-128"/>
              </a:defRPr>
            </a:lvl1pPr>
            <a:lvl2pPr lvl="1">
              <a:defRPr sz="1400"/>
            </a:lvl2pPr>
          </a:lstStyle>
          <a:p>
            <a:pPr>
              <a:defRPr/>
            </a:pPr>
            <a:r>
              <a:rPr lang="de-DE" altLang="de-DE" dirty="0" err="1" smtClean="0">
                <a:latin typeface="Arial" charset="0"/>
                <a:cs typeface="Arial" charset="0"/>
              </a:rPr>
              <a:t>Ordinal</a:t>
            </a:r>
            <a:r>
              <a:rPr lang="de-DE" altLang="de-DE" dirty="0" smtClean="0">
                <a:latin typeface="Arial" charset="0"/>
                <a:cs typeface="Arial" charset="0"/>
              </a:rPr>
              <a:t>: </a:t>
            </a:r>
            <a:r>
              <a:rPr lang="de-DE" altLang="de-DE" b="0" dirty="0" smtClean="0">
                <a:latin typeface="Arial" charset="0"/>
                <a:cs typeface="Arial" charset="0"/>
              </a:rPr>
              <a:t>Gleich / Ungleich </a:t>
            </a:r>
            <a:r>
              <a:rPr lang="de-DE" altLang="de-DE" b="0" u="sng" dirty="0" smtClean="0">
                <a:latin typeface="Arial" charset="0"/>
                <a:cs typeface="Arial" charset="0"/>
              </a:rPr>
              <a:t>und </a:t>
            </a:r>
          </a:p>
          <a:p>
            <a:pPr>
              <a:defRPr/>
            </a:pPr>
            <a:r>
              <a:rPr lang="de-DE" altLang="de-DE" b="0" dirty="0" smtClean="0">
                <a:latin typeface="Arial" charset="0"/>
                <a:cs typeface="Arial" charset="0"/>
              </a:rPr>
              <a:t>Ausdruck einer Rangfolge </a:t>
            </a:r>
            <a:r>
              <a:rPr lang="de-DE" altLang="de-DE" b="0" u="sng" dirty="0" smtClean="0">
                <a:latin typeface="Arial" charset="0"/>
                <a:cs typeface="Arial" charset="0"/>
              </a:rPr>
              <a:t>aber</a:t>
            </a:r>
            <a:r>
              <a:rPr lang="de-DE" altLang="de-DE" b="0" dirty="0" smtClean="0">
                <a:latin typeface="Arial" charset="0"/>
                <a:cs typeface="Arial" charset="0"/>
              </a:rPr>
              <a:t> </a:t>
            </a:r>
            <a:r>
              <a:rPr lang="de-DE" altLang="de-DE" b="0" u="sng" dirty="0" smtClean="0">
                <a:latin typeface="Arial" charset="0"/>
                <a:cs typeface="Arial" charset="0"/>
              </a:rPr>
              <a:t>keine</a:t>
            </a:r>
            <a:r>
              <a:rPr lang="de-DE" altLang="de-DE" b="0" dirty="0" smtClean="0">
                <a:latin typeface="Arial" charset="0"/>
                <a:cs typeface="Arial" charset="0"/>
              </a:rPr>
              <a:t> </a:t>
            </a:r>
            <a:r>
              <a:rPr lang="de-DE" altLang="de-DE" b="0" dirty="0" err="1" smtClean="0">
                <a:latin typeface="Arial" charset="0"/>
                <a:cs typeface="Arial" charset="0"/>
              </a:rPr>
              <a:t>Äquidistanz</a:t>
            </a:r>
            <a:r>
              <a:rPr lang="de-DE" altLang="de-DE" b="0" dirty="0" smtClean="0">
                <a:latin typeface="Arial" charset="0"/>
                <a:cs typeface="Arial" charset="0"/>
              </a:rPr>
              <a:t> zwischen den Werten.</a:t>
            </a:r>
          </a:p>
          <a:p>
            <a:pPr>
              <a:defRPr/>
            </a:pPr>
            <a:endParaRPr lang="de-DE" altLang="de-DE" b="0" dirty="0" smtClean="0">
              <a:latin typeface="Arial" charset="0"/>
              <a:cs typeface="Arial" charset="0"/>
            </a:endParaRP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b="0" dirty="0" smtClean="0">
                <a:latin typeface="Arial" charset="0"/>
                <a:cs typeface="Arial" charset="0"/>
              </a:rPr>
              <a:t>Schulnoten</a:t>
            </a: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b="0" dirty="0" smtClean="0">
                <a:latin typeface="Arial" charset="0"/>
                <a:cs typeface="Arial" charset="0"/>
              </a:rPr>
              <a:t>Wettkampfplatzierungen</a:t>
            </a: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b="0" dirty="0" smtClean="0">
                <a:latin typeface="Arial" charset="0"/>
                <a:cs typeface="Arial" charset="0"/>
              </a:rPr>
              <a:t>Subjektive Einschätzungen </a:t>
            </a:r>
          </a:p>
          <a:p>
            <a:pPr>
              <a:defRPr/>
            </a:pPr>
            <a:r>
              <a:rPr lang="de-DE" altLang="de-DE" b="0" dirty="0" smtClean="0">
                <a:latin typeface="Arial" charset="0"/>
                <a:cs typeface="Arial" charset="0"/>
              </a:rPr>
              <a:t>      aller Art</a:t>
            </a:r>
            <a:endParaRPr lang="de-DE" altLang="de-DE" dirty="0" smtClean="0">
              <a:latin typeface="Arial" charset="0"/>
              <a:cs typeface="Arial" charset="0"/>
            </a:endParaRPr>
          </a:p>
        </p:txBody>
      </p:sp>
      <p:sp>
        <p:nvSpPr>
          <p:cNvPr id="20494" name="Textfeld 19"/>
          <p:cNvSpPr txBox="1">
            <a:spLocks noChangeArrowheads="1"/>
          </p:cNvSpPr>
          <p:nvPr/>
        </p:nvSpPr>
        <p:spPr bwMode="auto">
          <a:xfrm>
            <a:off x="158750" y="4873625"/>
            <a:ext cx="3024188" cy="16002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>
              <a:defRPr sz="1400" b="1">
                <a:ea typeface="ＭＳ Ｐゴシック" pitchFamily="34" charset="-128"/>
              </a:defRPr>
            </a:lvl1pPr>
            <a:lvl2pPr lvl="1">
              <a:defRPr sz="1400"/>
            </a:lvl2pPr>
          </a:lstStyle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Metrisch: </a:t>
            </a:r>
            <a:r>
              <a:rPr lang="de-DE" altLang="de-DE" b="0" dirty="0" smtClean="0">
                <a:latin typeface="Arial" charset="0"/>
                <a:cs typeface="Arial" charset="0"/>
              </a:rPr>
              <a:t>Gleich / Ungleich </a:t>
            </a:r>
            <a:r>
              <a:rPr lang="de-DE" altLang="de-DE" b="0" u="sng" dirty="0" smtClean="0">
                <a:latin typeface="Arial" charset="0"/>
                <a:cs typeface="Arial" charset="0"/>
              </a:rPr>
              <a:t>und </a:t>
            </a:r>
          </a:p>
          <a:p>
            <a:pPr>
              <a:defRPr/>
            </a:pPr>
            <a:r>
              <a:rPr lang="de-DE" altLang="de-DE" b="0" dirty="0" smtClean="0">
                <a:latin typeface="Arial" charset="0"/>
                <a:cs typeface="Arial" charset="0"/>
              </a:rPr>
              <a:t>Ausdruck einer Rangfolge </a:t>
            </a:r>
            <a:r>
              <a:rPr lang="de-DE" altLang="de-DE" b="0" u="sng" dirty="0" smtClean="0">
                <a:latin typeface="Arial" charset="0"/>
                <a:cs typeface="Arial" charset="0"/>
              </a:rPr>
              <a:t>und </a:t>
            </a:r>
            <a:r>
              <a:rPr lang="de-DE" altLang="de-DE" b="0" dirty="0" err="1" smtClean="0">
                <a:latin typeface="Arial" charset="0"/>
                <a:cs typeface="Arial" charset="0"/>
              </a:rPr>
              <a:t>Äquidistanz</a:t>
            </a:r>
            <a:r>
              <a:rPr lang="de-DE" altLang="de-DE" b="0" dirty="0" smtClean="0">
                <a:latin typeface="Arial" charset="0"/>
                <a:cs typeface="Arial" charset="0"/>
              </a:rPr>
              <a:t> zwischen den Werten.</a:t>
            </a:r>
          </a:p>
          <a:p>
            <a:pPr>
              <a:defRPr/>
            </a:pPr>
            <a:endParaRPr lang="de-DE" altLang="de-DE" b="0" dirty="0" smtClean="0">
              <a:latin typeface="Arial" charset="0"/>
              <a:cs typeface="Arial" charset="0"/>
            </a:endParaRP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b="0" dirty="0" smtClean="0">
                <a:latin typeface="Arial" charset="0"/>
                <a:cs typeface="Arial" charset="0"/>
              </a:rPr>
              <a:t>Längen- und Gewichtsmaße,</a:t>
            </a: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b="0" dirty="0" smtClean="0">
                <a:latin typeface="Arial" charset="0"/>
                <a:cs typeface="Arial" charset="0"/>
              </a:rPr>
              <a:t>Geldeinheiten</a:t>
            </a:r>
            <a:endParaRPr lang="de-DE" altLang="de-DE" dirty="0" smtClean="0">
              <a:latin typeface="Arial" charset="0"/>
              <a:cs typeface="Arial" charset="0"/>
            </a:endParaRP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b="0" dirty="0" smtClean="0">
                <a:latin typeface="Arial" charset="0"/>
                <a:cs typeface="Arial" charset="0"/>
              </a:rPr>
              <a:t>Zeitskalen</a:t>
            </a:r>
            <a:endParaRPr lang="de-DE" altLang="de-DE" dirty="0" smtClean="0">
              <a:latin typeface="Arial" charset="0"/>
              <a:cs typeface="Arial" charset="0"/>
            </a:endParaRPr>
          </a:p>
        </p:txBody>
      </p:sp>
      <p:sp>
        <p:nvSpPr>
          <p:cNvPr id="19468" name="Textfeld 9"/>
          <p:cNvSpPr txBox="1">
            <a:spLocks noChangeArrowheads="1"/>
          </p:cNvSpPr>
          <p:nvPr/>
        </p:nvSpPr>
        <p:spPr bwMode="auto">
          <a:xfrm>
            <a:off x="179388" y="158750"/>
            <a:ext cx="6337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Variablendefinition und Dateneingabe </a:t>
            </a:r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feld 9"/>
          <p:cNvSpPr txBox="1">
            <a:spLocks noChangeArrowheads="1"/>
          </p:cNvSpPr>
          <p:nvPr/>
        </p:nvSpPr>
        <p:spPr bwMode="auto">
          <a:xfrm>
            <a:off x="166688" y="-23813"/>
            <a:ext cx="7705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Aufgabe 1 - Erstellung einer </a:t>
            </a:r>
            <a:r>
              <a:rPr lang="de-DE" altLang="de-DE" sz="2400" b="1" dirty="0" err="1">
                <a:latin typeface="Arial" panose="020B0604020202020204" pitchFamily="34" charset="0"/>
              </a:rPr>
              <a:t>Rohwertabelle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833" y="1435671"/>
            <a:ext cx="3219451" cy="203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Fall1</a:t>
            </a:r>
          </a:p>
          <a:p>
            <a:pPr>
              <a:defRPr/>
            </a:pPr>
            <a:endParaRPr lang="de-DE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Alter: 		25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Geschlecht:	Weiblich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Stadt:		Osnabrück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Lieblingsfarbe:	Grün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Punktzahl:	60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279084" y="1435671"/>
            <a:ext cx="2952750" cy="203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Fall 2</a:t>
            </a:r>
          </a:p>
          <a:p>
            <a:pPr>
              <a:defRPr/>
            </a:pPr>
            <a:endParaRPr lang="de-DE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Alter: 		18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Geschlecht:	Männlich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Stadt:		Bielefeld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Lieblingsfarbe:	Blau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Punktzahl:	84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277871" y="1434083"/>
            <a:ext cx="2952750" cy="20304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Fall 3</a:t>
            </a:r>
          </a:p>
          <a:p>
            <a:pPr>
              <a:defRPr/>
            </a:pPr>
            <a:endParaRPr lang="de-DE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Alter: 		18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Geschlecht:	Weiblich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Stadt:		Bielefeld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Lieblingsfarbe:	Blau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Punktzahl:	56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-3867" y="3501008"/>
            <a:ext cx="3219451" cy="203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Fall 4</a:t>
            </a:r>
          </a:p>
          <a:p>
            <a:pPr>
              <a:defRPr/>
            </a:pPr>
            <a:endParaRPr lang="de-DE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Alter: 		-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Geschlecht:	Weiblich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Stadt:		Melle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Lieblingsfarbe:	Rot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Punktzahl:	35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266384" y="3501008"/>
            <a:ext cx="2952750" cy="203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Fall 5</a:t>
            </a:r>
          </a:p>
          <a:p>
            <a:pPr>
              <a:defRPr/>
            </a:pPr>
            <a:endParaRPr lang="de-DE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Alter: 		33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Geschlecht:	Männlich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Stadt:		Bielefeld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Lieblingsfarbe:	-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Punktzahl:	75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6265171" y="3485133"/>
            <a:ext cx="2952750" cy="2032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Fall 6</a:t>
            </a:r>
          </a:p>
          <a:p>
            <a:pPr>
              <a:defRPr/>
            </a:pPr>
            <a:endParaRPr lang="de-DE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Alter: 		18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Geschlecht:	Weiblich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Stadt:		Bielefeld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Lieblingsfarbe:	Gelb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Punktzahl:	0</a:t>
            </a:r>
          </a:p>
        </p:txBody>
      </p:sp>
      <p:sp>
        <p:nvSpPr>
          <p:cNvPr id="14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  <p:grpSp>
        <p:nvGrpSpPr>
          <p:cNvPr id="15" name="Gruppieren 122"/>
          <p:cNvGrpSpPr>
            <a:grpSpLocks/>
          </p:cNvGrpSpPr>
          <p:nvPr/>
        </p:nvGrpSpPr>
        <p:grpSpPr bwMode="auto">
          <a:xfrm>
            <a:off x="323850" y="758825"/>
            <a:ext cx="423863" cy="287338"/>
            <a:chOff x="6876256" y="1724661"/>
            <a:chExt cx="424097" cy="288032"/>
          </a:xfrm>
        </p:grpSpPr>
        <p:sp>
          <p:nvSpPr>
            <p:cNvPr id="16" name="Rechteck 15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7" name="Eingekerbter Richtungspfeil 16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feld 16"/>
          <p:cNvSpPr txBox="1">
            <a:spLocks noChangeArrowheads="1"/>
          </p:cNvSpPr>
          <p:nvPr/>
        </p:nvSpPr>
        <p:spPr bwMode="auto">
          <a:xfrm>
            <a:off x="876300" y="692150"/>
            <a:ext cx="45113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 dirty="0" smtClean="0">
                <a:latin typeface="Arial" panose="020B0604020202020204" pitchFamily="34" charset="0"/>
              </a:rPr>
              <a:t>Absolventen eines beliebigen Tests</a:t>
            </a:r>
            <a:endParaRPr lang="de-DE" altLang="de-DE" sz="20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293688" y="563563"/>
            <a:ext cx="6272212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22531" name="Textfeld 9"/>
          <p:cNvSpPr txBox="1">
            <a:spLocks noChangeArrowheads="1"/>
          </p:cNvSpPr>
          <p:nvPr/>
        </p:nvSpPr>
        <p:spPr bwMode="auto">
          <a:xfrm>
            <a:off x="179388" y="188913"/>
            <a:ext cx="6624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Variablendefinition und Dateneingabe </a:t>
            </a:r>
          </a:p>
        </p:txBody>
      </p:sp>
      <p:grpSp>
        <p:nvGrpSpPr>
          <p:cNvPr id="22532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2533" name="Textfeld 16"/>
          <p:cNvSpPr txBox="1">
            <a:spLocks noChangeArrowheads="1"/>
          </p:cNvSpPr>
          <p:nvPr/>
        </p:nvSpPr>
        <p:spPr bwMode="auto">
          <a:xfrm>
            <a:off x="876300" y="765175"/>
            <a:ext cx="4008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Mögliche Lösung für Aufgabe 1</a:t>
            </a:r>
            <a:endParaRPr lang="de-DE" altLang="de-DE" sz="2000" b="1" u="sng">
              <a:latin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6596063" y="1625600"/>
            <a:ext cx="1647825" cy="1082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2535" name="Textfeld 1"/>
          <p:cNvSpPr txBox="1">
            <a:spLocks noChangeArrowheads="1"/>
          </p:cNvSpPr>
          <p:nvPr/>
        </p:nvSpPr>
        <p:spPr bwMode="auto">
          <a:xfrm>
            <a:off x="168275" y="1773238"/>
            <a:ext cx="1606550" cy="3079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b="1">
                <a:latin typeface="Arial" panose="020B0604020202020204" pitchFamily="34" charset="0"/>
              </a:rPr>
              <a:t>Variablenansicht</a:t>
            </a:r>
          </a:p>
        </p:txBody>
      </p:sp>
      <p:pic>
        <p:nvPicPr>
          <p:cNvPr id="25610" name="Picture 3" descr="C:\Users\jliebe\Dropbox\Wiconnect_2014\Aufgabe1-VAnsich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" y="2200275"/>
            <a:ext cx="8858250" cy="10366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3" name="Picture 13" descr="C:\Users\jliebe\Dropbox\Wiconnect_2014\Dateneingab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8275" y="3789363"/>
            <a:ext cx="4029075" cy="25241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8" name="Textfeld 1"/>
          <p:cNvSpPr txBox="1">
            <a:spLocks noChangeArrowheads="1"/>
          </p:cNvSpPr>
          <p:nvPr/>
        </p:nvSpPr>
        <p:spPr bwMode="auto">
          <a:xfrm>
            <a:off x="115888" y="3429000"/>
            <a:ext cx="1098550" cy="3079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b="1">
                <a:latin typeface="Arial" panose="020B0604020202020204" pitchFamily="34" charset="0"/>
              </a:rPr>
              <a:t>Datensicht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328" y="2730234"/>
            <a:ext cx="567134" cy="13736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328" y="2922321"/>
            <a:ext cx="567134" cy="150817"/>
          </a:xfrm>
          <a:prstGeom prst="rect">
            <a:avLst/>
          </a:prstGeom>
        </p:spPr>
      </p:pic>
      <p:sp>
        <p:nvSpPr>
          <p:cNvPr id="16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97" y="1642887"/>
            <a:ext cx="8786303" cy="2987343"/>
          </a:xfrm>
          <a:prstGeom prst="rect">
            <a:avLst/>
          </a:prstGeom>
        </p:spPr>
      </p:pic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23555" name="Gruppieren 122"/>
          <p:cNvGrpSpPr>
            <a:grpSpLocks/>
          </p:cNvGrpSpPr>
          <p:nvPr/>
        </p:nvGrpSpPr>
        <p:grpSpPr bwMode="auto">
          <a:xfrm>
            <a:off x="323850" y="979487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3556" name="Textfeld 16"/>
          <p:cNvSpPr txBox="1">
            <a:spLocks noChangeArrowheads="1"/>
          </p:cNvSpPr>
          <p:nvPr/>
        </p:nvSpPr>
        <p:spPr bwMode="auto">
          <a:xfrm>
            <a:off x="876300" y="765175"/>
            <a:ext cx="43156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 dirty="0">
                <a:latin typeface="Arial" panose="020B0604020202020204" pitchFamily="34" charset="0"/>
              </a:rPr>
              <a:t>Aufgabe </a:t>
            </a:r>
            <a:r>
              <a:rPr lang="de-DE" altLang="de-DE" sz="2000" b="1" dirty="0" smtClean="0">
                <a:latin typeface="Arial" panose="020B0604020202020204" pitchFamily="34" charset="0"/>
              </a:rPr>
              <a:t>2 –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 dirty="0" smtClean="0">
                <a:latin typeface="Arial" panose="020B0604020202020204" pitchFamily="34" charset="0"/>
              </a:rPr>
              <a:t>Marktanalyse im Kleidungshandel</a:t>
            </a:r>
            <a:endParaRPr lang="de-DE" altLang="de-DE" sz="2000" b="1" u="sng" dirty="0">
              <a:latin typeface="Arial" panose="020B0604020202020204" pitchFamily="34" charset="0"/>
            </a:endParaRPr>
          </a:p>
        </p:txBody>
      </p:sp>
      <p:sp>
        <p:nvSpPr>
          <p:cNvPr id="23558" name="Textfeld 60"/>
          <p:cNvSpPr txBox="1">
            <a:spLocks noChangeArrowheads="1"/>
          </p:cNvSpPr>
          <p:nvPr/>
        </p:nvSpPr>
        <p:spPr bwMode="auto">
          <a:xfrm>
            <a:off x="1973263" y="5013325"/>
            <a:ext cx="4911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>
                <a:latin typeface="Arial" panose="020B0604020202020204" pitchFamily="34" charset="0"/>
              </a:rPr>
              <a:t>Bitte ergänzen Sie die Variablenbeschreibung!</a:t>
            </a:r>
          </a:p>
        </p:txBody>
      </p:sp>
      <p:grpSp>
        <p:nvGrpSpPr>
          <p:cNvPr id="23559" name="Gruppieren 122"/>
          <p:cNvGrpSpPr>
            <a:grpSpLocks/>
          </p:cNvGrpSpPr>
          <p:nvPr/>
        </p:nvGrpSpPr>
        <p:grpSpPr bwMode="auto">
          <a:xfrm>
            <a:off x="1487488" y="5060950"/>
            <a:ext cx="423862" cy="287338"/>
            <a:chOff x="6876256" y="1724661"/>
            <a:chExt cx="424097" cy="288032"/>
          </a:xfrm>
        </p:grpSpPr>
        <p:sp>
          <p:nvSpPr>
            <p:cNvPr id="67" name="Rechteck 66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70" name="Eingekerbter Richtungspfeil 69"/>
            <p:cNvSpPr/>
            <p:nvPr/>
          </p:nvSpPr>
          <p:spPr>
            <a:xfrm>
              <a:off x="7012857" y="1724661"/>
              <a:ext cx="287496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3560" name="Textfeld 9"/>
          <p:cNvSpPr txBox="1">
            <a:spLocks noChangeArrowheads="1"/>
          </p:cNvSpPr>
          <p:nvPr/>
        </p:nvSpPr>
        <p:spPr bwMode="auto">
          <a:xfrm>
            <a:off x="179388" y="158750"/>
            <a:ext cx="6337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Variablendefinition und Dateneingabe </a:t>
            </a:r>
          </a:p>
        </p:txBody>
      </p:sp>
      <p:sp>
        <p:nvSpPr>
          <p:cNvPr id="5" name="Rechteck 4"/>
          <p:cNvSpPr/>
          <p:nvPr/>
        </p:nvSpPr>
        <p:spPr>
          <a:xfrm>
            <a:off x="747713" y="2404753"/>
            <a:ext cx="2008708" cy="11549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/>
          <p:cNvSpPr/>
          <p:nvPr/>
        </p:nvSpPr>
        <p:spPr>
          <a:xfrm>
            <a:off x="4563445" y="2404753"/>
            <a:ext cx="4240484" cy="11549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3850" y="469900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5123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sp>
        <p:nvSpPr>
          <p:cNvPr id="5124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 smtClean="0">
                <a:latin typeface="Arial" panose="020B0604020202020204" pitchFamily="34" charset="0"/>
              </a:rPr>
              <a:t>Themen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6804025" y="1625600"/>
            <a:ext cx="814388" cy="503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126" name="Textfeld 2"/>
          <p:cNvSpPr txBox="1">
            <a:spLocks noChangeArrowheads="1"/>
          </p:cNvSpPr>
          <p:nvPr/>
        </p:nvSpPr>
        <p:spPr bwMode="auto">
          <a:xfrm>
            <a:off x="323850" y="1125538"/>
            <a:ext cx="5071388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de-DE" altLang="de-DE" sz="1600" dirty="0"/>
              <a:t>1. Einführung</a:t>
            </a:r>
          </a:p>
          <a:p>
            <a:pPr eaLnBrk="1" hangingPunct="1">
              <a:lnSpc>
                <a:spcPct val="150000"/>
              </a:lnSpc>
            </a:pPr>
            <a:r>
              <a:rPr lang="de-DE" altLang="de-DE" sz="1600" dirty="0"/>
              <a:t>2. Dateneingabe und </a:t>
            </a:r>
            <a:r>
              <a:rPr lang="de-DE" altLang="de-DE" sz="1600" dirty="0" smtClean="0"/>
              <a:t>Variablendefinition</a:t>
            </a:r>
          </a:p>
          <a:p>
            <a:pPr eaLnBrk="1" hangingPunct="1">
              <a:lnSpc>
                <a:spcPct val="150000"/>
              </a:lnSpc>
            </a:pPr>
            <a:r>
              <a:rPr lang="de-DE" altLang="de-DE" sz="1600" dirty="0" smtClean="0"/>
              <a:t>4. Transformationen (Klassenbildung)</a:t>
            </a:r>
          </a:p>
          <a:p>
            <a:pPr eaLnBrk="1" hangingPunct="1">
              <a:lnSpc>
                <a:spcPct val="150000"/>
              </a:lnSpc>
            </a:pPr>
            <a:r>
              <a:rPr lang="de-DE" altLang="de-DE" sz="1600" dirty="0" smtClean="0"/>
              <a:t>5</a:t>
            </a:r>
            <a:r>
              <a:rPr lang="de-DE" altLang="de-DE" sz="1600" dirty="0"/>
              <a:t>. </a:t>
            </a:r>
            <a:r>
              <a:rPr lang="de-DE" altLang="de-DE" sz="1600" dirty="0" smtClean="0"/>
              <a:t>Variablenberechnung</a:t>
            </a:r>
            <a:endParaRPr lang="de-DE" altLang="de-DE" sz="1600" dirty="0"/>
          </a:p>
          <a:p>
            <a:pPr eaLnBrk="1" hangingPunct="1">
              <a:lnSpc>
                <a:spcPct val="150000"/>
              </a:lnSpc>
            </a:pPr>
            <a:r>
              <a:rPr lang="de-DE" altLang="de-DE" sz="1600" dirty="0"/>
              <a:t>6. Fälle auswählen </a:t>
            </a:r>
          </a:p>
          <a:p>
            <a:pPr eaLnBrk="1" hangingPunct="1">
              <a:lnSpc>
                <a:spcPct val="150000"/>
              </a:lnSpc>
            </a:pPr>
            <a:r>
              <a:rPr lang="de-DE" altLang="de-DE" sz="1600" dirty="0"/>
              <a:t>7. Häufigkeitstabellen</a:t>
            </a:r>
          </a:p>
          <a:p>
            <a:pPr eaLnBrk="1" hangingPunct="1">
              <a:lnSpc>
                <a:spcPct val="150000"/>
              </a:lnSpc>
            </a:pPr>
            <a:r>
              <a:rPr lang="de-DE" altLang="de-DE" sz="1600" dirty="0"/>
              <a:t>8. Diagramme</a:t>
            </a:r>
          </a:p>
          <a:p>
            <a:pPr eaLnBrk="1" hangingPunct="1">
              <a:lnSpc>
                <a:spcPct val="150000"/>
              </a:lnSpc>
            </a:pPr>
            <a:r>
              <a:rPr lang="de-DE" altLang="de-DE" sz="1600" dirty="0"/>
              <a:t>9. Maße der zentralen Tendenz und Dispersionsmaße</a:t>
            </a:r>
          </a:p>
          <a:p>
            <a:pPr eaLnBrk="1" hangingPunct="1">
              <a:lnSpc>
                <a:spcPct val="150000"/>
              </a:lnSpc>
            </a:pPr>
            <a:r>
              <a:rPr lang="de-DE" altLang="de-DE" sz="1600" dirty="0"/>
              <a:t>10. Zusammenhangsmaße</a:t>
            </a:r>
          </a:p>
          <a:p>
            <a:pPr eaLnBrk="1" hangingPunct="1">
              <a:lnSpc>
                <a:spcPct val="150000"/>
              </a:lnSpc>
            </a:pPr>
            <a:r>
              <a:rPr lang="de-DE" altLang="de-DE" sz="1600" dirty="0"/>
              <a:t>11. </a:t>
            </a:r>
            <a:r>
              <a:rPr lang="de-DE" altLang="de-DE" sz="1600" dirty="0" smtClean="0"/>
              <a:t>Konfidenzintervall</a:t>
            </a:r>
            <a:endParaRPr lang="de-DE" altLang="de-DE" sz="1600" dirty="0"/>
          </a:p>
          <a:p>
            <a:pPr eaLnBrk="1" hangingPunct="1"/>
            <a:endParaRPr lang="de-DE" altLang="de-DE" dirty="0"/>
          </a:p>
          <a:p>
            <a:pPr eaLnBrk="1" hangingPunct="1"/>
            <a:endParaRPr lang="de-DE" altLang="de-DE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38499"/>
            <a:ext cx="2199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 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5"/>
          <a:srcRect r="50476" b="25195"/>
          <a:stretch/>
        </p:blipFill>
        <p:spPr>
          <a:xfrm>
            <a:off x="4211960" y="4149080"/>
            <a:ext cx="4034420" cy="2274726"/>
          </a:xfrm>
          <a:prstGeom prst="rect">
            <a:avLst/>
          </a:prstGeom>
        </p:spPr>
      </p:pic>
      <p:cxnSp>
        <p:nvCxnSpPr>
          <p:cNvPr id="6" name="Gerader Verbinder 5"/>
          <p:cNvCxnSpPr/>
          <p:nvPr/>
        </p:nvCxnSpPr>
        <p:spPr>
          <a:xfrm>
            <a:off x="4788024" y="4848535"/>
            <a:ext cx="2232248" cy="687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274" y="4677933"/>
            <a:ext cx="3028829" cy="175943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03" y="4294645"/>
            <a:ext cx="3692958" cy="2144067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35" y="1213245"/>
            <a:ext cx="8786303" cy="2987343"/>
          </a:xfrm>
          <a:prstGeom prst="rect">
            <a:avLst/>
          </a:prstGeom>
        </p:spPr>
      </p:pic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293688" y="563563"/>
            <a:ext cx="6272212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579" name="Textfeld 9"/>
          <p:cNvSpPr txBox="1">
            <a:spLocks noChangeArrowheads="1"/>
          </p:cNvSpPr>
          <p:nvPr/>
        </p:nvSpPr>
        <p:spPr bwMode="auto">
          <a:xfrm>
            <a:off x="179388" y="188913"/>
            <a:ext cx="6624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Variablendefinition und Dateneingabe </a:t>
            </a:r>
          </a:p>
        </p:txBody>
      </p:sp>
      <p:grpSp>
        <p:nvGrpSpPr>
          <p:cNvPr id="24580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4581" name="Textfeld 16"/>
          <p:cNvSpPr txBox="1">
            <a:spLocks noChangeArrowheads="1"/>
          </p:cNvSpPr>
          <p:nvPr/>
        </p:nvSpPr>
        <p:spPr bwMode="auto">
          <a:xfrm>
            <a:off x="876300" y="765175"/>
            <a:ext cx="4008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Mögliche Lösung für Aufgabe 2</a:t>
            </a:r>
            <a:endParaRPr lang="de-DE" altLang="de-DE" sz="2000" b="1" u="sng">
              <a:latin typeface="Arial" panose="020B0604020202020204" pitchFamily="34" charset="0"/>
            </a:endParaRPr>
          </a:p>
        </p:txBody>
      </p:sp>
      <p:cxnSp>
        <p:nvCxnSpPr>
          <p:cNvPr id="4" name="Gerade Verbindung mit Pfeil 3"/>
          <p:cNvCxnSpPr/>
          <p:nvPr/>
        </p:nvCxnSpPr>
        <p:spPr>
          <a:xfrm flipH="1">
            <a:off x="2175990" y="2276872"/>
            <a:ext cx="595810" cy="2880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>
            <a:off x="4792755" y="2564904"/>
            <a:ext cx="1003381" cy="2592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7007897" y="4920785"/>
            <a:ext cx="201622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Variablenansicht: Beschreibt die Struktur der Daten</a:t>
            </a:r>
            <a:endParaRPr lang="en-GB" dirty="0"/>
          </a:p>
        </p:txBody>
      </p:sp>
      <p:sp>
        <p:nvSpPr>
          <p:cNvPr id="15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feld 9"/>
          <p:cNvSpPr txBox="1">
            <a:spLocks noChangeArrowheads="1"/>
          </p:cNvSpPr>
          <p:nvPr/>
        </p:nvSpPr>
        <p:spPr bwMode="auto">
          <a:xfrm>
            <a:off x="166688" y="87313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Datenaufbereitung</a:t>
            </a:r>
          </a:p>
        </p:txBody>
      </p:sp>
      <p:grpSp>
        <p:nvGrpSpPr>
          <p:cNvPr id="25603" name="Gruppieren 122"/>
          <p:cNvGrpSpPr>
            <a:grpSpLocks/>
          </p:cNvGrpSpPr>
          <p:nvPr/>
        </p:nvGrpSpPr>
        <p:grpSpPr bwMode="auto">
          <a:xfrm>
            <a:off x="311150" y="749300"/>
            <a:ext cx="423863" cy="287338"/>
            <a:chOff x="6876256" y="1724661"/>
            <a:chExt cx="424097" cy="288032"/>
          </a:xfrm>
        </p:grpSpPr>
        <p:sp>
          <p:nvSpPr>
            <p:cNvPr id="5" name="Rechteck 4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6" name="Eingekerbter Richtungspfeil 5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5604" name="Textfeld 16"/>
          <p:cNvSpPr txBox="1">
            <a:spLocks noChangeArrowheads="1"/>
          </p:cNvSpPr>
          <p:nvPr/>
        </p:nvSpPr>
        <p:spPr bwMode="auto">
          <a:xfrm>
            <a:off x="863600" y="682625"/>
            <a:ext cx="18678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 dirty="0" smtClean="0">
                <a:latin typeface="Arial" panose="020B0604020202020204" pitchFamily="34" charset="0"/>
              </a:rPr>
              <a:t>Dateneingabe</a:t>
            </a:r>
            <a:endParaRPr lang="de-DE" altLang="de-DE" sz="2000" b="1" u="sng" dirty="0">
              <a:latin typeface="Arial" panose="020B0604020202020204" pitchFamily="34" charset="0"/>
            </a:endParaRPr>
          </a:p>
        </p:txBody>
      </p:sp>
      <p:sp>
        <p:nvSpPr>
          <p:cNvPr id="25605" name="Textfeld 1"/>
          <p:cNvSpPr txBox="1">
            <a:spLocks noChangeArrowheads="1"/>
          </p:cNvSpPr>
          <p:nvPr/>
        </p:nvSpPr>
        <p:spPr bwMode="auto">
          <a:xfrm>
            <a:off x="2411760" y="1922353"/>
            <a:ext cx="7200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sz="3600" b="1" dirty="0" smtClean="0"/>
              <a:t>tinyurl.com/</a:t>
            </a:r>
            <a:r>
              <a:rPr lang="de-DE" sz="3600" b="1" dirty="0" err="1" smtClean="0"/>
              <a:t>spss-bsp</a:t>
            </a:r>
            <a:endParaRPr lang="de-DE" altLang="de-DE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39" y="2724944"/>
            <a:ext cx="2228850" cy="2047875"/>
          </a:xfrm>
          <a:prstGeom prst="rect">
            <a:avLst/>
          </a:prstGeom>
        </p:spPr>
      </p:pic>
      <p:pic>
        <p:nvPicPr>
          <p:cNvPr id="25616" name="Picture 16" descr="Bildergebnis für ibm sp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680" y="272494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feil nach rechts 2"/>
          <p:cNvSpPr/>
          <p:nvPr/>
        </p:nvSpPr>
        <p:spPr>
          <a:xfrm>
            <a:off x="2627784" y="3512444"/>
            <a:ext cx="3384376" cy="57606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1115616" y="501317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MS Excel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012160" y="501317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IBM SPSS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7020272" y="6359981"/>
            <a:ext cx="60595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000000"/>
                </a:solidFill>
                <a:latin typeface="Verdana" panose="020B0604030504040204" pitchFamily="34" charset="0"/>
              </a:rPr>
              <a:t>http://tinyurl.com/sicherung-sav</a:t>
            </a:r>
            <a:endParaRPr lang="en-GB" sz="800" dirty="0"/>
          </a:p>
        </p:txBody>
      </p:sp>
      <p:sp>
        <p:nvSpPr>
          <p:cNvPr id="15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250825" y="260350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629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Deskriptive Statistik</a:t>
            </a:r>
          </a:p>
        </p:txBody>
      </p:sp>
      <p:grpSp>
        <p:nvGrpSpPr>
          <p:cNvPr id="26630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6632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0" y="5949950"/>
            <a:ext cx="8604250" cy="50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64005" y="2303499"/>
            <a:ext cx="250825" cy="381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870533" y="785059"/>
            <a:ext cx="540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Beschreibende Statistik</a:t>
            </a:r>
            <a:endParaRPr lang="en-GB" dirty="0"/>
          </a:p>
        </p:txBody>
      </p:sp>
      <p:sp>
        <p:nvSpPr>
          <p:cNvPr id="8" name="Textfeld 7"/>
          <p:cNvSpPr txBox="1"/>
          <p:nvPr/>
        </p:nvSpPr>
        <p:spPr>
          <a:xfrm>
            <a:off x="1115616" y="1447585"/>
            <a:ext cx="8641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Deskriptive Statistik ist ein Verfahren zur </a:t>
            </a:r>
            <a:r>
              <a:rPr lang="de-DE" b="1" i="1" dirty="0" smtClean="0"/>
              <a:t>Beschreibung von Zahlen </a:t>
            </a:r>
            <a:r>
              <a:rPr lang="de-DE" dirty="0" smtClean="0"/>
              <a:t>durch andere Zahlen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Viele Daten werden durch wenige </a:t>
            </a:r>
            <a:r>
              <a:rPr lang="de-DE" b="1" i="1" dirty="0" smtClean="0"/>
              <a:t>Kennwerte</a:t>
            </a:r>
            <a:r>
              <a:rPr lang="de-DE" dirty="0" smtClean="0"/>
              <a:t> beschrieben</a:t>
            </a:r>
            <a:endParaRPr lang="en-GB" dirty="0"/>
          </a:p>
        </p:txBody>
      </p:sp>
      <p:sp>
        <p:nvSpPr>
          <p:cNvPr id="10" name="Pfeil nach rechts 9"/>
          <p:cNvSpPr/>
          <p:nvPr/>
        </p:nvSpPr>
        <p:spPr>
          <a:xfrm>
            <a:off x="1115616" y="3796221"/>
            <a:ext cx="784101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14" y="3150586"/>
            <a:ext cx="2319221" cy="2298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66" y="2625715"/>
            <a:ext cx="762000" cy="2676525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63835" y="5407025"/>
            <a:ext cx="461665" cy="36933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de-DE" dirty="0" smtClean="0"/>
              <a:t>…</a:t>
            </a:r>
            <a:endParaRPr lang="en-GB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43" y="5705511"/>
            <a:ext cx="790575" cy="828675"/>
          </a:xfrm>
          <a:prstGeom prst="rect">
            <a:avLst/>
          </a:prstGeom>
        </p:spPr>
      </p:pic>
      <p:grpSp>
        <p:nvGrpSpPr>
          <p:cNvPr id="31" name="Gruppieren 30"/>
          <p:cNvGrpSpPr/>
          <p:nvPr/>
        </p:nvGrpSpPr>
        <p:grpSpPr>
          <a:xfrm>
            <a:off x="4932040" y="2790900"/>
            <a:ext cx="4129864" cy="3743286"/>
            <a:chOff x="4860032" y="2816924"/>
            <a:chExt cx="4129864" cy="3743286"/>
          </a:xfrm>
        </p:grpSpPr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0032" y="2816924"/>
              <a:ext cx="4129864" cy="8563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6" name="Grafik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77801" y="3589320"/>
              <a:ext cx="2921148" cy="17601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6" name="Ellipse 35"/>
            <p:cNvSpPr/>
            <p:nvPr/>
          </p:nvSpPr>
          <p:spPr bwMode="auto">
            <a:xfrm>
              <a:off x="6523038" y="3620163"/>
              <a:ext cx="433387" cy="396875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Ellipse 36"/>
            <p:cNvSpPr/>
            <p:nvPr/>
          </p:nvSpPr>
          <p:spPr bwMode="auto">
            <a:xfrm>
              <a:off x="5677801" y="2909503"/>
              <a:ext cx="431800" cy="396875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b="1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30" name="Gerade Verbindung mit Pfeil 29"/>
            <p:cNvCxnSpPr/>
            <p:nvPr/>
          </p:nvCxnSpPr>
          <p:spPr>
            <a:xfrm flipV="1">
              <a:off x="6372200" y="3963977"/>
              <a:ext cx="1656184" cy="142668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/>
            <p:cNvSpPr txBox="1"/>
            <p:nvPr/>
          </p:nvSpPr>
          <p:spPr>
            <a:xfrm>
              <a:off x="5167578" y="5390659"/>
              <a:ext cx="3816424" cy="116955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Unter Optionen können Sie verschiedene Kennwerte auswählen</a:t>
              </a:r>
            </a:p>
            <a:p>
              <a:r>
                <a:rPr lang="de-DE" sz="1400" b="1" dirty="0" smtClean="0">
                  <a:solidFill>
                    <a:srgbClr val="FF0000"/>
                  </a:solidFill>
                </a:rPr>
                <a:t>!</a:t>
              </a:r>
              <a:r>
                <a:rPr lang="de-DE" sz="1400" dirty="0" smtClean="0"/>
                <a:t> Tipp: Rechtsklick und die Auswahl von „deskriptiver </a:t>
              </a:r>
              <a:r>
                <a:rPr lang="de-DE" sz="1400" dirty="0" err="1" smtClean="0"/>
                <a:t>Statstik</a:t>
              </a:r>
              <a:r>
                <a:rPr lang="de-DE" sz="1400" dirty="0" smtClean="0"/>
                <a:t>“ gibt einen schnellen Überblick</a:t>
              </a:r>
              <a:endParaRPr lang="en-GB" sz="1400" dirty="0"/>
            </a:p>
          </p:txBody>
        </p:sp>
      </p:grpSp>
      <p:sp>
        <p:nvSpPr>
          <p:cNvPr id="27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48311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060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Deskriptive Statistik</a:t>
            </a:r>
          </a:p>
        </p:txBody>
      </p:sp>
      <p:grpSp>
        <p:nvGrpSpPr>
          <p:cNvPr id="45061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45062" name="Textfeld 16"/>
          <p:cNvSpPr txBox="1">
            <a:spLocks noChangeArrowheads="1"/>
          </p:cNvSpPr>
          <p:nvPr/>
        </p:nvSpPr>
        <p:spPr bwMode="auto">
          <a:xfrm>
            <a:off x="779463" y="787400"/>
            <a:ext cx="32816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Berechnung </a:t>
            </a:r>
            <a:r>
              <a:rPr lang="de-DE" altLang="de-DE" sz="1800" dirty="0" smtClean="0">
                <a:latin typeface="Arial" panose="020B0604020202020204" pitchFamily="34" charset="0"/>
              </a:rPr>
              <a:t>der Häufigkeiten</a:t>
            </a:r>
            <a:endParaRPr lang="de-DE" altLang="de-DE" sz="1800" dirty="0">
              <a:latin typeface="Arial" panose="020B0604020202020204" pitchFamily="34" charset="0"/>
            </a:endParaRPr>
          </a:p>
        </p:txBody>
      </p:sp>
      <p:sp>
        <p:nvSpPr>
          <p:cNvPr id="45063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pic>
        <p:nvPicPr>
          <p:cNvPr id="45064" name="Grafik 20" descr="Häufigkeit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8107363" cy="3629025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Ellipse 26"/>
          <p:cNvSpPr/>
          <p:nvPr/>
        </p:nvSpPr>
        <p:spPr bwMode="auto">
          <a:xfrm>
            <a:off x="2987675" y="1447800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Ellipse 27"/>
          <p:cNvSpPr/>
          <p:nvPr/>
        </p:nvSpPr>
        <p:spPr bwMode="auto">
          <a:xfrm>
            <a:off x="3275013" y="1916113"/>
            <a:ext cx="433387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Ellipse 28"/>
          <p:cNvSpPr/>
          <p:nvPr/>
        </p:nvSpPr>
        <p:spPr bwMode="auto">
          <a:xfrm>
            <a:off x="5364163" y="1916113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Ellipse 37"/>
          <p:cNvSpPr/>
          <p:nvPr/>
        </p:nvSpPr>
        <p:spPr>
          <a:xfrm>
            <a:off x="2023448" y="4596606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" name="Rechteck 1"/>
          <p:cNvSpPr/>
          <p:nvPr/>
        </p:nvSpPr>
        <p:spPr>
          <a:xfrm>
            <a:off x="179388" y="3573463"/>
            <a:ext cx="8353052" cy="1503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Ellipse 40"/>
          <p:cNvSpPr/>
          <p:nvPr/>
        </p:nvSpPr>
        <p:spPr>
          <a:xfrm>
            <a:off x="5220072" y="6173787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6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187" y="3683001"/>
            <a:ext cx="5314950" cy="3009900"/>
          </a:xfrm>
          <a:prstGeom prst="rect">
            <a:avLst/>
          </a:prstGeom>
        </p:spPr>
      </p:pic>
      <p:sp>
        <p:nvSpPr>
          <p:cNvPr id="26" name="Ellipse 25"/>
          <p:cNvSpPr/>
          <p:nvPr/>
        </p:nvSpPr>
        <p:spPr bwMode="auto">
          <a:xfrm>
            <a:off x="4061131" y="4398168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0" name="Ellipse 39"/>
          <p:cNvSpPr/>
          <p:nvPr/>
        </p:nvSpPr>
        <p:spPr>
          <a:xfrm>
            <a:off x="1034287" y="6229351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084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Deskriptive Statistik</a:t>
            </a:r>
          </a:p>
        </p:txBody>
      </p:sp>
      <p:grpSp>
        <p:nvGrpSpPr>
          <p:cNvPr id="46085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46086" name="Textfeld 16"/>
          <p:cNvSpPr txBox="1">
            <a:spLocks noChangeArrowheads="1"/>
          </p:cNvSpPr>
          <p:nvPr/>
        </p:nvSpPr>
        <p:spPr bwMode="auto">
          <a:xfrm>
            <a:off x="779463" y="787400"/>
            <a:ext cx="32111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Berechnung von </a:t>
            </a:r>
            <a:r>
              <a:rPr lang="de-DE" altLang="de-DE" sz="1800" dirty="0" smtClean="0">
                <a:latin typeface="Arial" panose="020B0604020202020204" pitchFamily="34" charset="0"/>
              </a:rPr>
              <a:t>Häufigkeiten</a:t>
            </a:r>
            <a:endParaRPr lang="de-DE" altLang="de-DE" sz="1800" dirty="0">
              <a:latin typeface="Arial" panose="020B0604020202020204" pitchFamily="34" charset="0"/>
            </a:endParaRPr>
          </a:p>
        </p:txBody>
      </p:sp>
      <p:sp>
        <p:nvSpPr>
          <p:cNvPr id="46087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116013" y="1196975"/>
            <a:ext cx="1584325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1994763"/>
            <a:ext cx="4750319" cy="372342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" y="1951038"/>
            <a:ext cx="2095500" cy="2247900"/>
          </a:xfrm>
          <a:prstGeom prst="rect">
            <a:avLst/>
          </a:prstGeom>
        </p:spPr>
      </p:pic>
      <p:sp>
        <p:nvSpPr>
          <p:cNvPr id="14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Aufgabe 3</a:t>
            </a:r>
            <a:r>
              <a:rPr lang="de-DE" altLang="de-DE" sz="2400" b="1" dirty="0" smtClean="0">
                <a:latin typeface="Arial" panose="020B0604020202020204" pitchFamily="34" charset="0"/>
              </a:rPr>
              <a:t> </a:t>
            </a:r>
            <a:r>
              <a:rPr lang="de-DE" altLang="de-DE" sz="2400" b="1" dirty="0">
                <a:latin typeface="Arial" panose="020B0604020202020204" pitchFamily="34" charset="0"/>
              </a:rPr>
              <a:t>- Häufigkeitstabellen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88125" y="1628775"/>
            <a:ext cx="1368425" cy="487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Textfeld 3"/>
          <p:cNvSpPr txBox="1">
            <a:spLocks noChangeArrowheads="1"/>
          </p:cNvSpPr>
          <p:nvPr/>
        </p:nvSpPr>
        <p:spPr bwMode="auto">
          <a:xfrm>
            <a:off x="1187624" y="3091081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2" name="Gruppieren 122"/>
          <p:cNvGrpSpPr>
            <a:grpSpLocks/>
          </p:cNvGrpSpPr>
          <p:nvPr/>
        </p:nvGrpSpPr>
        <p:grpSpPr bwMode="auto">
          <a:xfrm>
            <a:off x="1187624" y="3367306"/>
            <a:ext cx="423863" cy="287337"/>
            <a:chOff x="6876256" y="1724661"/>
            <a:chExt cx="424097" cy="288032"/>
          </a:xfrm>
        </p:grpSpPr>
        <p:sp>
          <p:nvSpPr>
            <p:cNvPr id="13" name="Rechteck 12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4" name="Eingekerbter Richtungspfeil 13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feld 16"/>
          <p:cNvSpPr txBox="1">
            <a:spLocks noChangeArrowheads="1"/>
          </p:cNvSpPr>
          <p:nvPr/>
        </p:nvSpPr>
        <p:spPr bwMode="auto">
          <a:xfrm>
            <a:off x="1740074" y="3306981"/>
            <a:ext cx="588712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smtClean="0">
                <a:latin typeface="Arial" panose="020B0604020202020204" pitchFamily="34" charset="0"/>
              </a:rPr>
              <a:t>Untersuchen</a:t>
            </a:r>
            <a:r>
              <a:rPr lang="de-DE" altLang="de-DE" sz="1800" dirty="0" smtClean="0">
                <a:latin typeface="Arial" panose="020B0604020202020204" pitchFamily="34" charset="0"/>
              </a:rPr>
              <a:t> Sie, </a:t>
            </a:r>
            <a:r>
              <a:rPr lang="de-DE" altLang="de-DE" sz="1800" dirty="0">
                <a:latin typeface="Arial" panose="020B0604020202020204" pitchFamily="34" charset="0"/>
              </a:rPr>
              <a:t>wie die Ausprägungen in der Variable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smtClean="0">
                <a:latin typeface="Arial" panose="020B0604020202020204" pitchFamily="34" charset="0"/>
              </a:rPr>
              <a:t>„Geschlecht“ </a:t>
            </a:r>
            <a:r>
              <a:rPr lang="de-DE" altLang="de-DE" sz="1800" dirty="0">
                <a:latin typeface="Arial" panose="020B0604020202020204" pitchFamily="34" charset="0"/>
              </a:rPr>
              <a:t>und </a:t>
            </a:r>
            <a:r>
              <a:rPr lang="de-DE" altLang="de-DE" sz="1800" dirty="0" smtClean="0">
                <a:latin typeface="Arial" panose="020B0604020202020204" pitchFamily="34" charset="0"/>
              </a:rPr>
              <a:t>„Kundenzufriedenheit“ </a:t>
            </a:r>
            <a:r>
              <a:rPr lang="de-DE" altLang="de-DE" sz="1800" dirty="0">
                <a:latin typeface="Arial" panose="020B0604020202020204" pitchFamily="34" charset="0"/>
              </a:rPr>
              <a:t>verteilt sind</a:t>
            </a:r>
          </a:p>
        </p:txBody>
      </p:sp>
      <p:sp>
        <p:nvSpPr>
          <p:cNvPr id="17" name="Rechteck 16"/>
          <p:cNvSpPr/>
          <p:nvPr/>
        </p:nvSpPr>
        <p:spPr>
          <a:xfrm>
            <a:off x="6588125" y="2603718"/>
            <a:ext cx="1368425" cy="487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  <p:sp>
        <p:nvSpPr>
          <p:cNvPr id="2" name="Textfeld 1"/>
          <p:cNvSpPr txBox="1"/>
          <p:nvPr/>
        </p:nvSpPr>
        <p:spPr>
          <a:xfrm>
            <a:off x="323528" y="5293796"/>
            <a:ext cx="557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.sav Datei: </a:t>
            </a:r>
            <a:r>
              <a:rPr lang="de-DE" dirty="0" smtClean="0"/>
              <a:t>https</a:t>
            </a:r>
            <a:r>
              <a:rPr lang="de-DE" dirty="0"/>
              <a:t>://tinyurl.com/spssbspsav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73453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Lösung Aufgabe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3 </a:t>
            </a:r>
            <a:r>
              <a:rPr lang="de-DE" altLang="de-DE" sz="2400" b="1" dirty="0">
                <a:latin typeface="Arial" panose="020B0604020202020204" pitchFamily="34" charset="0"/>
              </a:rPr>
              <a:t>- Häufigkeitstabellen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88125" y="1628775"/>
            <a:ext cx="1368425" cy="487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622292"/>
            <a:ext cx="5349652" cy="495313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06066" y="124343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Häufigkeitstabellen:</a:t>
            </a:r>
            <a:endParaRPr lang="en-GB" dirty="0"/>
          </a:p>
        </p:txBody>
      </p:sp>
      <p:sp>
        <p:nvSpPr>
          <p:cNvPr id="7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feil nach rechts 7"/>
          <p:cNvSpPr/>
          <p:nvPr/>
        </p:nvSpPr>
        <p:spPr>
          <a:xfrm>
            <a:off x="3967956" y="3338513"/>
            <a:ext cx="1165151" cy="414445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02" name="Textfeld 9"/>
          <p:cNvSpPr txBox="1">
            <a:spLocks noChangeArrowheads="1"/>
          </p:cNvSpPr>
          <p:nvPr/>
        </p:nvSpPr>
        <p:spPr bwMode="auto">
          <a:xfrm>
            <a:off x="166688" y="87313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Datenaufbereitung</a:t>
            </a:r>
          </a:p>
        </p:txBody>
      </p:sp>
      <p:grpSp>
        <p:nvGrpSpPr>
          <p:cNvPr id="25603" name="Gruppieren 122"/>
          <p:cNvGrpSpPr>
            <a:grpSpLocks/>
          </p:cNvGrpSpPr>
          <p:nvPr/>
        </p:nvGrpSpPr>
        <p:grpSpPr bwMode="auto">
          <a:xfrm>
            <a:off x="311150" y="749300"/>
            <a:ext cx="423863" cy="287338"/>
            <a:chOff x="6876256" y="1724661"/>
            <a:chExt cx="424097" cy="288032"/>
          </a:xfrm>
        </p:grpSpPr>
        <p:sp>
          <p:nvSpPr>
            <p:cNvPr id="5" name="Rechteck 4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6" name="Eingekerbter Richtungspfeil 5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5604" name="Textfeld 16"/>
          <p:cNvSpPr txBox="1">
            <a:spLocks noChangeArrowheads="1"/>
          </p:cNvSpPr>
          <p:nvPr/>
        </p:nvSpPr>
        <p:spPr bwMode="auto">
          <a:xfrm>
            <a:off x="863600" y="682625"/>
            <a:ext cx="2095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Klassenbildung</a:t>
            </a:r>
            <a:endParaRPr lang="de-DE" altLang="de-DE" sz="2000" b="1" u="sng">
              <a:latin typeface="Arial" panose="020B0604020202020204" pitchFamily="34" charset="0"/>
            </a:endParaRPr>
          </a:p>
        </p:txBody>
      </p:sp>
      <p:sp>
        <p:nvSpPr>
          <p:cNvPr id="25605" name="Textfeld 1"/>
          <p:cNvSpPr txBox="1">
            <a:spLocks noChangeArrowheads="1"/>
          </p:cNvSpPr>
          <p:nvPr/>
        </p:nvSpPr>
        <p:spPr bwMode="auto">
          <a:xfrm>
            <a:off x="246856" y="1356200"/>
            <a:ext cx="75453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>
                <a:latin typeface="Arial" panose="020B0604020202020204" pitchFamily="34" charset="0"/>
              </a:rPr>
              <a:t>Wenn Sie ein aussagekräftiges Diagramm für die Verteilung eines Merkmals erstellen wollen, dieses aber viele (ungleiche) Werte ausweist, eignet sich die Klassierung zur Datenaggregation.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051720" y="5228804"/>
            <a:ext cx="10801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 smtClean="0"/>
              <a:t>(n = 150)</a:t>
            </a:r>
            <a:endParaRPr lang="en-GB" sz="600" dirty="0"/>
          </a:p>
        </p:txBody>
      </p:sp>
      <p:sp>
        <p:nvSpPr>
          <p:cNvPr id="7" name="Textfeld 6"/>
          <p:cNvSpPr txBox="1"/>
          <p:nvPr/>
        </p:nvSpPr>
        <p:spPr>
          <a:xfrm>
            <a:off x="4078023" y="3418777"/>
            <a:ext cx="13409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/>
              <a:t>Gruppieren</a:t>
            </a:r>
            <a:endParaRPr lang="en-GB" sz="105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93" y="2511857"/>
            <a:ext cx="3466264" cy="271694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174" y="2505615"/>
            <a:ext cx="3512201" cy="2755642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6792293" y="5228804"/>
            <a:ext cx="10801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 smtClean="0"/>
              <a:t>(n = 150)</a:t>
            </a:r>
            <a:endParaRPr lang="en-GB" sz="600" dirty="0"/>
          </a:p>
        </p:txBody>
      </p:sp>
      <p:sp>
        <p:nvSpPr>
          <p:cNvPr id="15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i="1" dirty="0" smtClean="0"/>
              <a:t> </a:t>
            </a:r>
            <a:r>
              <a:rPr lang="de-DE" dirty="0" smtClean="0"/>
              <a:t>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/>
          <a:srcRect b="1432"/>
          <a:stretch/>
        </p:blipFill>
        <p:spPr>
          <a:xfrm>
            <a:off x="383027" y="5404072"/>
            <a:ext cx="3756471" cy="119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3" descr="C:\Users\Lab4Apps\Desktop\Unbenan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96975"/>
            <a:ext cx="35337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016" y="1875542"/>
            <a:ext cx="5044128" cy="1564182"/>
          </a:xfrm>
          <a:prstGeom prst="rect">
            <a:avLst/>
          </a:prstGeom>
        </p:spPr>
      </p:pic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250825" y="260350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629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Deskriptive Statistik</a:t>
            </a:r>
          </a:p>
        </p:txBody>
      </p:sp>
      <p:grpSp>
        <p:nvGrpSpPr>
          <p:cNvPr id="26630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6631" name="Textfeld 16"/>
          <p:cNvSpPr txBox="1">
            <a:spLocks noChangeArrowheads="1"/>
          </p:cNvSpPr>
          <p:nvPr/>
        </p:nvSpPr>
        <p:spPr bwMode="auto">
          <a:xfrm>
            <a:off x="779463" y="787400"/>
            <a:ext cx="736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Transformieren: </a:t>
            </a:r>
            <a:r>
              <a:rPr lang="de-DE" altLang="de-DE" sz="1800" dirty="0" err="1">
                <a:latin typeface="Arial" panose="020B0604020202020204" pitchFamily="34" charset="0"/>
              </a:rPr>
              <a:t>Umkodieren</a:t>
            </a:r>
            <a:r>
              <a:rPr lang="de-DE" altLang="de-DE" sz="1800" dirty="0">
                <a:latin typeface="Arial" panose="020B0604020202020204" pitchFamily="34" charset="0"/>
              </a:rPr>
              <a:t> von Variablen (bspw. um zu aggregieren)</a:t>
            </a:r>
          </a:p>
        </p:txBody>
      </p:sp>
      <p:sp>
        <p:nvSpPr>
          <p:cNvPr id="26632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0" y="5949950"/>
            <a:ext cx="8604250" cy="50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0" y="2276475"/>
            <a:ext cx="250825" cy="381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" name="Ellipse 19"/>
          <p:cNvSpPr/>
          <p:nvPr/>
        </p:nvSpPr>
        <p:spPr bwMode="auto">
          <a:xfrm>
            <a:off x="5361226" y="1485900"/>
            <a:ext cx="433387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Ellipse 17"/>
          <p:cNvSpPr/>
          <p:nvPr/>
        </p:nvSpPr>
        <p:spPr bwMode="auto">
          <a:xfrm>
            <a:off x="2268538" y="1916113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648" y="3256581"/>
            <a:ext cx="5953125" cy="3252170"/>
          </a:xfrm>
          <a:prstGeom prst="rect">
            <a:avLst/>
          </a:prstGeom>
        </p:spPr>
      </p:pic>
      <p:sp>
        <p:nvSpPr>
          <p:cNvPr id="21" name="Ellipse 20"/>
          <p:cNvSpPr/>
          <p:nvPr/>
        </p:nvSpPr>
        <p:spPr bwMode="auto">
          <a:xfrm>
            <a:off x="3218016" y="4596172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feld 9"/>
          <p:cNvSpPr txBox="1">
            <a:spLocks noChangeArrowheads="1"/>
          </p:cNvSpPr>
          <p:nvPr/>
        </p:nvSpPr>
        <p:spPr bwMode="auto">
          <a:xfrm>
            <a:off x="166688" y="87313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Aufgabe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4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grpSp>
        <p:nvGrpSpPr>
          <p:cNvPr id="27651" name="Gruppieren 122"/>
          <p:cNvGrpSpPr>
            <a:grpSpLocks/>
          </p:cNvGrpSpPr>
          <p:nvPr/>
        </p:nvGrpSpPr>
        <p:grpSpPr bwMode="auto">
          <a:xfrm>
            <a:off x="166688" y="943669"/>
            <a:ext cx="423863" cy="287338"/>
            <a:chOff x="6876256" y="1724661"/>
            <a:chExt cx="424097" cy="2880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hteck 4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Eingekerbter Richtungspfeil 5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27652" name="Textfeld 16"/>
          <p:cNvSpPr txBox="1">
            <a:spLocks noChangeArrowheads="1"/>
          </p:cNvSpPr>
          <p:nvPr/>
        </p:nvSpPr>
        <p:spPr bwMode="auto">
          <a:xfrm>
            <a:off x="735013" y="579507"/>
            <a:ext cx="594476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 dirty="0">
                <a:latin typeface="Arial" panose="020B0604020202020204" pitchFamily="34" charset="0"/>
              </a:rPr>
              <a:t>Transformieren Sie die Variable </a:t>
            </a:r>
            <a:r>
              <a:rPr lang="de-DE" altLang="de-DE" sz="2000" b="1" dirty="0" smtClean="0">
                <a:latin typeface="Arial" panose="020B0604020202020204" pitchFamily="34" charset="0"/>
              </a:rPr>
              <a:t>„Zufriedenheit“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 dirty="0" smtClean="0">
                <a:latin typeface="Arial" panose="020B0604020202020204" pitchFamily="34" charset="0"/>
              </a:rPr>
              <a:t>in </a:t>
            </a:r>
            <a:r>
              <a:rPr lang="de-DE" altLang="de-DE" sz="2000" b="1" dirty="0">
                <a:latin typeface="Arial" panose="020B0604020202020204" pitchFamily="34" charset="0"/>
              </a:rPr>
              <a:t>eine </a:t>
            </a:r>
            <a:r>
              <a:rPr lang="de-DE" altLang="de-DE" sz="2000" b="1" dirty="0" smtClean="0">
                <a:latin typeface="Arial" panose="020B0604020202020204" pitchFamily="34" charset="0"/>
              </a:rPr>
              <a:t>neue gruppierte </a:t>
            </a:r>
            <a:r>
              <a:rPr lang="de-DE" altLang="de-DE" sz="2000" b="1" dirty="0">
                <a:latin typeface="Arial" panose="020B0604020202020204" pitchFamily="34" charset="0"/>
              </a:rPr>
              <a:t>Variable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 dirty="0" smtClean="0">
                <a:latin typeface="Arial" panose="020B0604020202020204" pitchFamily="34" charset="0"/>
              </a:rPr>
              <a:t>z.B. „</a:t>
            </a:r>
            <a:r>
              <a:rPr lang="de-DE" altLang="de-DE" sz="2000" b="1" dirty="0" err="1" smtClean="0">
                <a:latin typeface="Arial" panose="020B0604020202020204" pitchFamily="34" charset="0"/>
              </a:rPr>
              <a:t>Zufriedenheit_gruppiert</a:t>
            </a:r>
            <a:r>
              <a:rPr lang="de-DE" altLang="de-DE" sz="2000" b="1" dirty="0" smtClean="0">
                <a:latin typeface="Arial" panose="020B0604020202020204" pitchFamily="34" charset="0"/>
              </a:rPr>
              <a:t>“</a:t>
            </a:r>
            <a:endParaRPr lang="de-DE" altLang="de-DE" sz="2000" b="1" dirty="0">
              <a:latin typeface="Arial" panose="020B0604020202020204" pitchFamily="34" charset="0"/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73799"/>
              </p:ext>
            </p:extLst>
          </p:nvPr>
        </p:nvGraphicFramePr>
        <p:xfrm>
          <a:off x="1475656" y="2780928"/>
          <a:ext cx="5832178" cy="2227220"/>
        </p:xfrm>
        <a:graphic>
          <a:graphicData uri="http://schemas.openxmlformats.org/drawingml/2006/table">
            <a:tbl>
              <a:tblPr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{D7AC3CCA-C797-4891-BE02-D94E43425B78}</a:tableStyleId>
              </a:tblPr>
              <a:tblGrid>
                <a:gridCol w="2916089"/>
                <a:gridCol w="2916089"/>
              </a:tblGrid>
              <a:tr h="164834"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Zufriedenheit</a:t>
                      </a:r>
                      <a:endParaRPr lang="de-DE" sz="2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3" marR="9523" marT="9527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Gruppiert</a:t>
                      </a:r>
                      <a:endParaRPr lang="de-DE" sz="2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3" marR="9523" marT="9527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617311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 – 3</a:t>
                      </a:r>
                    </a:p>
                  </a:txBody>
                  <a:tcPr marL="9523" marR="9523" marT="952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0" i="0" u="none" strike="noStrike" dirty="0" smtClean="0">
                          <a:solidFill>
                            <a:schemeClr val="dk1"/>
                          </a:solidFill>
                          <a:latin typeface="+mn-lt"/>
                        </a:rPr>
                        <a:t>Geringe Zufriedenheit</a:t>
                      </a:r>
                      <a:endParaRPr lang="de-DE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3" marR="9523" marT="9527" marB="0" anchor="ctr"/>
                </a:tc>
              </a:tr>
              <a:tr h="617311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4 – 7</a:t>
                      </a:r>
                    </a:p>
                  </a:txBody>
                  <a:tcPr marL="9523" marR="9523" marT="952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Mittlere Zufriedenheit</a:t>
                      </a:r>
                      <a:endParaRPr lang="de-DE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3" marR="9523" marT="9527" marB="0" anchor="ctr">
                    <a:solidFill>
                      <a:schemeClr val="bg1"/>
                    </a:solidFill>
                  </a:tcPr>
                </a:tc>
              </a:tr>
              <a:tr h="617311"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 </a:t>
                      </a:r>
                      <a:r>
                        <a:rPr lang="de-DE" sz="2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–</a:t>
                      </a:r>
                      <a:r>
                        <a:rPr lang="de-DE" sz="2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10</a:t>
                      </a:r>
                      <a:endParaRPr lang="de-DE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3" marR="9523" marT="952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Hohe Zufriedenheit</a:t>
                      </a:r>
                      <a:endParaRPr lang="de-DE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3" marR="9523" marT="9527" marB="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Rechteck 1"/>
          <p:cNvSpPr/>
          <p:nvPr/>
        </p:nvSpPr>
        <p:spPr>
          <a:xfrm>
            <a:off x="6588125" y="1628775"/>
            <a:ext cx="1368425" cy="647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6147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sp>
        <p:nvSpPr>
          <p:cNvPr id="6148" name="Textfeld 9"/>
          <p:cNvSpPr txBox="1">
            <a:spLocks noChangeArrowheads="1"/>
          </p:cNvSpPr>
          <p:nvPr/>
        </p:nvSpPr>
        <p:spPr bwMode="auto">
          <a:xfrm>
            <a:off x="174625" y="333375"/>
            <a:ext cx="56165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Einführung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i="1" dirty="0">
                <a:latin typeface="Arial" panose="020B0604020202020204" pitchFamily="34" charset="0"/>
                <a:sym typeface="Wingdings" panose="05000000000000000000" pitchFamily="2" charset="2"/>
              </a:rPr>
              <a:t>      </a:t>
            </a:r>
            <a:r>
              <a:rPr lang="de-DE" altLang="de-DE" sz="2000" b="1" dirty="0" smtClean="0">
                <a:latin typeface="Arial" panose="020B0604020202020204" pitchFamily="34" charset="0"/>
                <a:sym typeface="Wingdings" panose="05000000000000000000" pitchFamily="2" charset="2"/>
              </a:rPr>
              <a:t>Warum SPSS</a:t>
            </a:r>
            <a:r>
              <a:rPr lang="de-DE" altLang="de-DE" sz="2000" b="1" dirty="0">
                <a:latin typeface="Arial" panose="020B0604020202020204" pitchFamily="34" charset="0"/>
                <a:sym typeface="Wingdings" panose="05000000000000000000" pitchFamily="2" charset="2"/>
              </a:rPr>
              <a:t>?</a:t>
            </a:r>
            <a:endParaRPr lang="de-DE" altLang="de-DE" sz="20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6804025" y="1625600"/>
            <a:ext cx="814388" cy="503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150" name="Textfeld 2"/>
          <p:cNvSpPr txBox="1">
            <a:spLocks noChangeArrowheads="1"/>
          </p:cNvSpPr>
          <p:nvPr/>
        </p:nvSpPr>
        <p:spPr bwMode="auto">
          <a:xfrm>
            <a:off x="323850" y="1484313"/>
            <a:ext cx="5302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3850" y="1760538"/>
            <a:ext cx="8853706" cy="48013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18" charset="2"/>
              <a:buChar char="-"/>
              <a:defRPr/>
            </a:pPr>
            <a:r>
              <a:rPr lang="de-DE" dirty="0">
                <a:latin typeface="Arial" charset="0"/>
                <a:cs typeface="Arial" charset="0"/>
              </a:rPr>
              <a:t>SPSS gibt es seit über 40 Jahren.</a:t>
            </a:r>
          </a:p>
          <a:p>
            <a:pPr marL="285750" indent="-285750">
              <a:lnSpc>
                <a:spcPct val="150000"/>
              </a:lnSpc>
              <a:buFont typeface="Symbol" pitchFamily="18" charset="2"/>
              <a:buChar char="-"/>
              <a:defRPr/>
            </a:pPr>
            <a:r>
              <a:rPr lang="de-DE" dirty="0">
                <a:latin typeface="Arial" charset="0"/>
                <a:cs typeface="Arial" charset="0"/>
              </a:rPr>
              <a:t>SPSS ist eins der am häufigsten genutzten Datenanalysesysteme.</a:t>
            </a:r>
          </a:p>
          <a:p>
            <a:pPr marL="285750" indent="-285750">
              <a:lnSpc>
                <a:spcPct val="150000"/>
              </a:lnSpc>
              <a:buFont typeface="Symbol" pitchFamily="18" charset="2"/>
              <a:buChar char="-"/>
              <a:defRPr/>
            </a:pPr>
            <a:r>
              <a:rPr lang="de-DE" dirty="0">
                <a:latin typeface="Arial" charset="0"/>
                <a:cs typeface="Arial" charset="0"/>
              </a:rPr>
              <a:t>Vergleichsweise intuitiv, Alternativen sind STATA, </a:t>
            </a:r>
            <a:r>
              <a:rPr lang="de-DE" dirty="0" smtClean="0">
                <a:latin typeface="Arial" charset="0"/>
                <a:cs typeface="Arial" charset="0"/>
              </a:rPr>
              <a:t>R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smtClean="0">
                <a:latin typeface="Arial" charset="0"/>
                <a:cs typeface="Arial" charset="0"/>
              </a:rPr>
              <a:t>oder SAS.</a:t>
            </a:r>
            <a:endParaRPr lang="de-DE" dirty="0">
              <a:latin typeface="Arial" charset="0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Symbol" pitchFamily="18" charset="2"/>
              <a:buChar char="-"/>
              <a:defRPr/>
            </a:pPr>
            <a:r>
              <a:rPr lang="de-DE" dirty="0">
                <a:latin typeface="Arial" charset="0"/>
                <a:cs typeface="Arial" charset="0"/>
              </a:rPr>
              <a:t>Wird angewendet in den meisten Institutionen, die sich mit der Auswertung </a:t>
            </a:r>
          </a:p>
          <a:p>
            <a:pPr>
              <a:lnSpc>
                <a:spcPct val="150000"/>
              </a:lnSpc>
              <a:defRPr/>
            </a:pPr>
            <a:r>
              <a:rPr lang="de-DE" dirty="0">
                <a:latin typeface="Arial" charset="0"/>
                <a:cs typeface="Arial" charset="0"/>
              </a:rPr>
              <a:t>    und Darstellung von Daten befassen wie z.B.:</a:t>
            </a:r>
          </a:p>
          <a:p>
            <a:pPr>
              <a:lnSpc>
                <a:spcPct val="150000"/>
              </a:lnSpc>
              <a:defRPr/>
            </a:pPr>
            <a:endParaRPr lang="de-DE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de-DE" b="1" dirty="0">
                <a:latin typeface="Arial" charset="0"/>
                <a:cs typeface="Arial" charset="0"/>
                <a:sym typeface="Wingdings" pitchFamily="2" charset="2"/>
              </a:rPr>
              <a:t>     Universitäten, Hochschulen, allg. Forschungseinrichtungen z.B.: </a:t>
            </a:r>
            <a:r>
              <a:rPr lang="de-DE" dirty="0">
                <a:latin typeface="Arial" charset="0"/>
                <a:cs typeface="Arial" charset="0"/>
              </a:rPr>
              <a:t>Soziologie, 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     Politikwissenschaft, Psychologie, </a:t>
            </a:r>
            <a:r>
              <a:rPr lang="de-DE" dirty="0" smtClean="0">
                <a:latin typeface="Arial" charset="0"/>
                <a:cs typeface="Arial" charset="0"/>
              </a:rPr>
              <a:t>Betriebswirtschaftslehre, </a:t>
            </a:r>
            <a:r>
              <a:rPr lang="de-DE" dirty="0">
                <a:latin typeface="Arial" charset="0"/>
                <a:cs typeface="Arial" charset="0"/>
              </a:rPr>
              <a:t>Medizin, </a:t>
            </a:r>
            <a:endParaRPr lang="de-DE" dirty="0" smtClean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smtClean="0">
                <a:latin typeface="Arial" charset="0"/>
                <a:cs typeface="Arial" charset="0"/>
              </a:rPr>
              <a:t>    Geographie</a:t>
            </a:r>
            <a:r>
              <a:rPr lang="de-DE" dirty="0">
                <a:latin typeface="Arial" charset="0"/>
                <a:cs typeface="Arial" charset="0"/>
              </a:rPr>
              <a:t>, Geschichtswissenschaften, Pädagogik, ...</a:t>
            </a:r>
          </a:p>
          <a:p>
            <a:pPr>
              <a:defRPr/>
            </a:pPr>
            <a:endParaRPr lang="de-DE" dirty="0">
              <a:latin typeface="Arial" charset="0"/>
              <a:cs typeface="Arial" charset="0"/>
              <a:sym typeface="Wingdings" pitchFamily="2" charset="2"/>
            </a:endParaRPr>
          </a:p>
          <a:p>
            <a:pPr>
              <a:defRPr/>
            </a:pPr>
            <a:r>
              <a:rPr lang="de-DE" b="1" dirty="0">
                <a:latin typeface="Arial" charset="0"/>
                <a:cs typeface="Arial" charset="0"/>
              </a:rPr>
              <a:t>     Private Wirtschaftsunternehmen</a:t>
            </a:r>
            <a:r>
              <a:rPr lang="de-DE" b="1" i="1" dirty="0">
                <a:latin typeface="Arial" charset="0"/>
                <a:cs typeface="Arial" charset="0"/>
              </a:rPr>
              <a:t> </a:t>
            </a:r>
            <a:r>
              <a:rPr lang="de-DE" b="1" dirty="0">
                <a:latin typeface="Arial" charset="0"/>
                <a:cs typeface="Arial" charset="0"/>
                <a:sym typeface="Wingdings" pitchFamily="2" charset="2"/>
              </a:rPr>
              <a:t>z.B.: </a:t>
            </a:r>
            <a:r>
              <a:rPr lang="de-DE" dirty="0">
                <a:latin typeface="Arial" charset="0"/>
                <a:cs typeface="Arial" charset="0"/>
              </a:rPr>
              <a:t>AUDI, Henkel, Otto-Versand, …</a:t>
            </a:r>
          </a:p>
          <a:p>
            <a:pPr>
              <a:defRPr/>
            </a:pPr>
            <a:endParaRPr lang="de-DE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de-DE" b="1" dirty="0">
                <a:latin typeface="Arial" charset="0"/>
                <a:cs typeface="Arial" charset="0"/>
              </a:rPr>
              <a:t>     Öffentlichen Verwaltungen</a:t>
            </a:r>
            <a:r>
              <a:rPr lang="de-DE" b="1" i="1" dirty="0">
                <a:latin typeface="Arial" charset="0"/>
                <a:cs typeface="Arial" charset="0"/>
              </a:rPr>
              <a:t> </a:t>
            </a:r>
            <a:r>
              <a:rPr lang="de-DE" b="1" dirty="0">
                <a:latin typeface="Arial" charset="0"/>
                <a:cs typeface="Arial" charset="0"/>
                <a:sym typeface="Wingdings" pitchFamily="2" charset="2"/>
              </a:rPr>
              <a:t>z.B.: </a:t>
            </a:r>
            <a:r>
              <a:rPr lang="de-DE" dirty="0">
                <a:latin typeface="Arial" charset="0"/>
                <a:cs typeface="Arial" charset="0"/>
              </a:rPr>
              <a:t>Bundesagentur für Arbeit, 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     Bundeskriminalamt, … </a:t>
            </a:r>
          </a:p>
        </p:txBody>
      </p:sp>
      <p:grpSp>
        <p:nvGrpSpPr>
          <p:cNvPr id="6152" name="Gruppieren 122"/>
          <p:cNvGrpSpPr>
            <a:grpSpLocks/>
          </p:cNvGrpSpPr>
          <p:nvPr/>
        </p:nvGrpSpPr>
        <p:grpSpPr bwMode="auto">
          <a:xfrm>
            <a:off x="250825" y="1163638"/>
            <a:ext cx="423863" cy="287337"/>
            <a:chOff x="6876256" y="1724661"/>
            <a:chExt cx="424097" cy="288032"/>
          </a:xfrm>
        </p:grpSpPr>
        <p:sp>
          <p:nvSpPr>
            <p:cNvPr id="12" name="Rechteck 11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3" name="Eingekerbter Richtungspfeil 12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6153" name="Gruppieren 122"/>
          <p:cNvGrpSpPr>
            <a:grpSpLocks/>
          </p:cNvGrpSpPr>
          <p:nvPr/>
        </p:nvGrpSpPr>
        <p:grpSpPr bwMode="auto">
          <a:xfrm>
            <a:off x="187325" y="4292600"/>
            <a:ext cx="423863" cy="287338"/>
            <a:chOff x="6876256" y="1724661"/>
            <a:chExt cx="424097" cy="288032"/>
          </a:xfrm>
        </p:grpSpPr>
        <p:sp>
          <p:nvSpPr>
            <p:cNvPr id="15" name="Rechteck 14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6" name="Eingekerbter Richtungspfeil 15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6154" name="Gruppieren 122"/>
          <p:cNvGrpSpPr>
            <a:grpSpLocks/>
          </p:cNvGrpSpPr>
          <p:nvPr/>
        </p:nvGrpSpPr>
        <p:grpSpPr bwMode="auto">
          <a:xfrm>
            <a:off x="187325" y="5373688"/>
            <a:ext cx="423863" cy="287337"/>
            <a:chOff x="6876256" y="1724661"/>
            <a:chExt cx="424097" cy="288032"/>
          </a:xfrm>
        </p:grpSpPr>
        <p:sp>
          <p:nvSpPr>
            <p:cNvPr id="18" name="Rechteck 17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9" name="Eingekerbter Richtungspfeil 18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6155" name="Gruppieren 122"/>
          <p:cNvGrpSpPr>
            <a:grpSpLocks/>
          </p:cNvGrpSpPr>
          <p:nvPr/>
        </p:nvGrpSpPr>
        <p:grpSpPr bwMode="auto">
          <a:xfrm>
            <a:off x="196850" y="5915025"/>
            <a:ext cx="423863" cy="287338"/>
            <a:chOff x="6876256" y="1724661"/>
            <a:chExt cx="424097" cy="288032"/>
          </a:xfrm>
        </p:grpSpPr>
        <p:sp>
          <p:nvSpPr>
            <p:cNvPr id="21" name="Rechteck 20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22" name="Eingekerbter Richtungspfeil 21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4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feld 9"/>
          <p:cNvSpPr txBox="1">
            <a:spLocks noChangeArrowheads="1"/>
          </p:cNvSpPr>
          <p:nvPr/>
        </p:nvSpPr>
        <p:spPr bwMode="auto">
          <a:xfrm>
            <a:off x="166688" y="87313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Lösung zur Aufgabe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4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28676" name="Textfeld 1"/>
          <p:cNvSpPr txBox="1">
            <a:spLocks noChangeArrowheads="1"/>
          </p:cNvSpPr>
          <p:nvPr/>
        </p:nvSpPr>
        <p:spPr bwMode="auto">
          <a:xfrm>
            <a:off x="684213" y="1196975"/>
            <a:ext cx="1476375" cy="3079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b="1">
                <a:latin typeface="Arial" panose="020B0604020202020204" pitchFamily="34" charset="0"/>
              </a:rPr>
              <a:t>1. Rekodierung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17" y="1628800"/>
            <a:ext cx="7839366" cy="42458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uppieren 9"/>
          <p:cNvGrpSpPr/>
          <p:nvPr/>
        </p:nvGrpSpPr>
        <p:grpSpPr>
          <a:xfrm>
            <a:off x="1979712" y="3573016"/>
            <a:ext cx="6511971" cy="1077218"/>
            <a:chOff x="1979712" y="3573016"/>
            <a:chExt cx="6511971" cy="1077218"/>
          </a:xfrm>
        </p:grpSpPr>
        <p:sp>
          <p:nvSpPr>
            <p:cNvPr id="5" name="Textfeld 4"/>
            <p:cNvSpPr txBox="1"/>
            <p:nvPr/>
          </p:nvSpPr>
          <p:spPr>
            <a:xfrm>
              <a:off x="6115419" y="3573016"/>
              <a:ext cx="23762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 smtClean="0">
                  <a:solidFill>
                    <a:srgbClr val="FF0000"/>
                  </a:solidFill>
                </a:rPr>
                <a:t>! </a:t>
              </a:r>
              <a:r>
                <a:rPr lang="de-DE" sz="1200" dirty="0" smtClean="0"/>
                <a:t>Achtung bei kontinuierlichen       Variablen:</a:t>
              </a:r>
            </a:p>
            <a:p>
              <a:r>
                <a:rPr lang="de-DE" sz="1200" dirty="0" smtClean="0"/>
                <a:t>Es muss sichergestellt werden, dass alle Werte berücksichtigt werden.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6115419" y="3573016"/>
              <a:ext cx="2128989" cy="10772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Gerade Verbindung mit Pfeil 8"/>
            <p:cNvCxnSpPr/>
            <p:nvPr/>
          </p:nvCxnSpPr>
          <p:spPr>
            <a:xfrm flipH="1" flipV="1">
              <a:off x="1979712" y="3751746"/>
              <a:ext cx="4032448" cy="54135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feld 9"/>
          <p:cNvSpPr txBox="1">
            <a:spLocks noChangeArrowheads="1"/>
          </p:cNvSpPr>
          <p:nvPr/>
        </p:nvSpPr>
        <p:spPr bwMode="auto">
          <a:xfrm>
            <a:off x="166688" y="87313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Lösung zur Aufgabe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4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29702" name="Textfeld 6"/>
          <p:cNvSpPr txBox="1">
            <a:spLocks noChangeArrowheads="1"/>
          </p:cNvSpPr>
          <p:nvPr/>
        </p:nvSpPr>
        <p:spPr bwMode="auto">
          <a:xfrm>
            <a:off x="2911475" y="3304291"/>
            <a:ext cx="2278063" cy="3079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b="1" dirty="0" smtClean="0">
                <a:latin typeface="Arial" panose="020B0604020202020204" pitchFamily="34" charset="0"/>
              </a:rPr>
              <a:t>3. </a:t>
            </a:r>
            <a:r>
              <a:rPr lang="de-DE" altLang="de-DE" sz="1400" b="1" dirty="0">
                <a:latin typeface="Arial" panose="020B0604020202020204" pitchFamily="34" charset="0"/>
              </a:rPr>
              <a:t>Wertelabels benennen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989" y="3691640"/>
            <a:ext cx="4576340" cy="26997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195442"/>
            <a:ext cx="4090353" cy="2108849"/>
          </a:xfrm>
          <a:prstGeom prst="rect">
            <a:avLst/>
          </a:prstGeom>
        </p:spPr>
      </p:pic>
      <p:sp>
        <p:nvSpPr>
          <p:cNvPr id="10" name="Textfeld 6"/>
          <p:cNvSpPr txBox="1">
            <a:spLocks noChangeArrowheads="1"/>
          </p:cNvSpPr>
          <p:nvPr/>
        </p:nvSpPr>
        <p:spPr bwMode="auto">
          <a:xfrm>
            <a:off x="323528" y="764704"/>
            <a:ext cx="3037779" cy="30777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b="1" dirty="0" smtClean="0">
                <a:latin typeface="Arial" panose="020B0604020202020204" pitchFamily="34" charset="0"/>
              </a:rPr>
              <a:t>2. Neue Variable benennen</a:t>
            </a:r>
            <a:endParaRPr lang="de-DE" altLang="de-DE" sz="1400" b="1" dirty="0">
              <a:latin typeface="Arial" panose="020B0604020202020204" pitchFamily="34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131840" y="1412777"/>
            <a:ext cx="1210033" cy="837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6516216" y="1628800"/>
            <a:ext cx="100811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/>
          <p:cNvSpPr txBox="1"/>
          <p:nvPr/>
        </p:nvSpPr>
        <p:spPr>
          <a:xfrm>
            <a:off x="4574729" y="1369657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Erforderlich, </a:t>
            </a:r>
            <a:r>
              <a:rPr lang="de-DE" dirty="0" smtClean="0"/>
              <a:t>um die </a:t>
            </a:r>
            <a:r>
              <a:rPr lang="de-DE" dirty="0" err="1" smtClean="0"/>
              <a:t>Umkodierung</a:t>
            </a:r>
            <a:r>
              <a:rPr lang="de-DE" dirty="0" smtClean="0"/>
              <a:t> auszuführen </a:t>
            </a:r>
            <a:endParaRPr lang="en-GB" dirty="0"/>
          </a:p>
        </p:txBody>
      </p:sp>
      <p:sp>
        <p:nvSpPr>
          <p:cNvPr id="11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feld 9"/>
          <p:cNvSpPr txBox="1">
            <a:spLocks noChangeArrowheads="1"/>
          </p:cNvSpPr>
          <p:nvPr/>
        </p:nvSpPr>
        <p:spPr bwMode="auto">
          <a:xfrm>
            <a:off x="166688" y="87313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Weitere Transformationen - Summenbildung</a:t>
            </a:r>
          </a:p>
        </p:txBody>
      </p:sp>
      <p:pic>
        <p:nvPicPr>
          <p:cNvPr id="30723" name="Picture 2" descr="C:\Users\jliebe\Dropbox\Wiconnect_2014\Summenbildung_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901700"/>
            <a:ext cx="157162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C:\Users\jliebe\Dropbox\Wiconnect_2014\Summenbildung_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8" y="3284538"/>
            <a:ext cx="7040562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jliebe\Dropbox\Wiconnect_2014\Summenbildung_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688" y="866775"/>
            <a:ext cx="1571625" cy="35147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jliebe\Dropbox\Wiconnect_2014\Summenbildung_c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70088" y="3251200"/>
            <a:ext cx="7040562" cy="18954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lipse 11"/>
          <p:cNvSpPr/>
          <p:nvPr/>
        </p:nvSpPr>
        <p:spPr bwMode="auto">
          <a:xfrm>
            <a:off x="1952625" y="2887663"/>
            <a:ext cx="433388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Ellipse 12"/>
          <p:cNvSpPr/>
          <p:nvPr/>
        </p:nvSpPr>
        <p:spPr bwMode="auto">
          <a:xfrm>
            <a:off x="1935163" y="1719263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729" name="Textfeld 1"/>
          <p:cNvSpPr txBox="1">
            <a:spLocks noChangeArrowheads="1"/>
          </p:cNvSpPr>
          <p:nvPr/>
        </p:nvSpPr>
        <p:spPr bwMode="auto">
          <a:xfrm>
            <a:off x="1970088" y="901700"/>
            <a:ext cx="3675062" cy="52228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latin typeface="Arial" panose="020B0604020202020204" pitchFamily="34" charset="0"/>
              </a:rPr>
              <a:t>Die Verrechnung von Variablen funktioniert über „Variable berechnen“ </a:t>
            </a:r>
          </a:p>
        </p:txBody>
      </p:sp>
      <p:sp>
        <p:nvSpPr>
          <p:cNvPr id="16" name="Rechteck 15"/>
          <p:cNvSpPr/>
          <p:nvPr/>
        </p:nvSpPr>
        <p:spPr>
          <a:xfrm>
            <a:off x="6588125" y="1628775"/>
            <a:ext cx="1368425" cy="487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3187" name="Picture 3" descr="C:\Users\jliebe\Dropbox\Wiconnect_2014\Summenbildung_b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68500" y="2116138"/>
            <a:ext cx="5105400" cy="7715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ußzeilenplatzhalter 4"/>
          <p:cNvSpPr txBox="1">
            <a:spLocks/>
          </p:cNvSpPr>
          <p:nvPr/>
        </p:nvSpPr>
        <p:spPr>
          <a:xfrm>
            <a:off x="152400" y="67278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endParaRPr lang="de-DE" dirty="0" smtClean="0"/>
          </a:p>
        </p:txBody>
      </p:sp>
      <p:sp>
        <p:nvSpPr>
          <p:cNvPr id="17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Aufgabe </a:t>
            </a:r>
            <a:r>
              <a:rPr lang="de-DE" altLang="de-DE" sz="2400" b="1" dirty="0">
                <a:latin typeface="Arial" panose="020B0604020202020204" pitchFamily="34" charset="0"/>
              </a:rPr>
              <a:t>5</a:t>
            </a:r>
            <a:r>
              <a:rPr lang="de-DE" altLang="de-DE" sz="2400" b="1" dirty="0" smtClean="0">
                <a:latin typeface="Arial" panose="020B0604020202020204" pitchFamily="34" charset="0"/>
              </a:rPr>
              <a:t>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-</a:t>
            </a:r>
            <a:endParaRPr lang="de-DE" altLang="de-DE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 smtClean="0">
                <a:latin typeface="Arial" panose="020B0604020202020204" pitchFamily="34" charset="0"/>
              </a:rPr>
              <a:t>Weitere Transformationen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17" name="Textfeld 3"/>
          <p:cNvSpPr txBox="1">
            <a:spLocks noChangeArrowheads="1"/>
          </p:cNvSpPr>
          <p:nvPr/>
        </p:nvSpPr>
        <p:spPr bwMode="auto">
          <a:xfrm>
            <a:off x="536143" y="3151874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8" name="Gruppieren 122"/>
          <p:cNvGrpSpPr>
            <a:grpSpLocks/>
          </p:cNvGrpSpPr>
          <p:nvPr/>
        </p:nvGrpSpPr>
        <p:grpSpPr bwMode="auto">
          <a:xfrm>
            <a:off x="155559" y="2099471"/>
            <a:ext cx="423863" cy="287337"/>
            <a:chOff x="6876256" y="1724661"/>
            <a:chExt cx="424097" cy="288032"/>
          </a:xfrm>
        </p:grpSpPr>
        <p:sp>
          <p:nvSpPr>
            <p:cNvPr id="19" name="Rechteck 18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21" name="Eingekerbter Richtungspfeil 20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feld 16"/>
          <p:cNvSpPr txBox="1">
            <a:spLocks noChangeArrowheads="1"/>
          </p:cNvSpPr>
          <p:nvPr/>
        </p:nvSpPr>
        <p:spPr bwMode="auto">
          <a:xfrm>
            <a:off x="960006" y="1768066"/>
            <a:ext cx="571976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smtClean="0">
                <a:latin typeface="Arial" panose="020B0604020202020204" pitchFamily="34" charset="0"/>
              </a:rPr>
              <a:t>Rechnen Sie die Körpergröße (momentan in cm) in Meter um und passen Sie die Variablenbeschreibung in der Variablenansicht an</a:t>
            </a:r>
            <a:endParaRPr lang="de-DE" altLang="de-DE" sz="1800" dirty="0">
              <a:latin typeface="Arial" panose="020B0604020202020204" pitchFamily="34" charset="0"/>
            </a:endParaRPr>
          </a:p>
        </p:txBody>
      </p:sp>
      <p:grpSp>
        <p:nvGrpSpPr>
          <p:cNvPr id="23" name="Gruppieren 122"/>
          <p:cNvGrpSpPr>
            <a:grpSpLocks/>
          </p:cNvGrpSpPr>
          <p:nvPr/>
        </p:nvGrpSpPr>
        <p:grpSpPr bwMode="auto">
          <a:xfrm>
            <a:off x="155560" y="4372123"/>
            <a:ext cx="423863" cy="287337"/>
            <a:chOff x="6876256" y="1724661"/>
            <a:chExt cx="424097" cy="288032"/>
          </a:xfrm>
        </p:grpSpPr>
        <p:sp>
          <p:nvSpPr>
            <p:cNvPr id="24" name="Rechteck 23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25" name="Eingekerbter Richtungspfeil 2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feld 16"/>
          <p:cNvSpPr txBox="1">
            <a:spLocks noChangeArrowheads="1"/>
          </p:cNvSpPr>
          <p:nvPr/>
        </p:nvSpPr>
        <p:spPr bwMode="auto">
          <a:xfrm>
            <a:off x="960006" y="4331125"/>
            <a:ext cx="571976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smtClean="0">
                <a:latin typeface="Arial" panose="020B0604020202020204" pitchFamily="34" charset="0"/>
              </a:rPr>
              <a:t>Berechnen Sie den Body Maß Index für die Kunden</a:t>
            </a:r>
            <a:endParaRPr lang="de-DE" altLang="de-DE" sz="1800" dirty="0">
              <a:latin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216" y="4996325"/>
            <a:ext cx="5304457" cy="115418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90" y="2852936"/>
            <a:ext cx="6466706" cy="10071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796" y="5053222"/>
            <a:ext cx="2026974" cy="1423524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6948264" y="6150508"/>
            <a:ext cx="648072" cy="3748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Gerade Verbindung mit Pfeil 7"/>
          <p:cNvCxnSpPr/>
          <p:nvPr/>
        </p:nvCxnSpPr>
        <p:spPr>
          <a:xfrm flipH="1" flipV="1">
            <a:off x="6372200" y="5764984"/>
            <a:ext cx="504056" cy="385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693685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de-DE" altLang="de-DE" sz="2400" b="1" dirty="0" smtClean="0">
                <a:latin typeface="Arial" panose="020B0604020202020204" pitchFamily="34" charset="0"/>
              </a:rPr>
              <a:t>Lösung Aufgabe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5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-</a:t>
            </a:r>
            <a:endParaRPr lang="de-DE" altLang="de-DE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 smtClean="0">
                <a:latin typeface="Arial" panose="020B0604020202020204" pitchFamily="34" charset="0"/>
              </a:rPr>
              <a:t>Weitere Transformationen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17" name="Textfeld 3"/>
          <p:cNvSpPr txBox="1">
            <a:spLocks noChangeArrowheads="1"/>
          </p:cNvSpPr>
          <p:nvPr/>
        </p:nvSpPr>
        <p:spPr bwMode="auto">
          <a:xfrm>
            <a:off x="1187624" y="3091081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8" name="Gruppieren 122"/>
          <p:cNvGrpSpPr>
            <a:grpSpLocks/>
          </p:cNvGrpSpPr>
          <p:nvPr/>
        </p:nvGrpSpPr>
        <p:grpSpPr bwMode="auto">
          <a:xfrm>
            <a:off x="807040" y="2038678"/>
            <a:ext cx="423863" cy="287337"/>
            <a:chOff x="6876256" y="1724661"/>
            <a:chExt cx="424097" cy="288032"/>
          </a:xfrm>
        </p:grpSpPr>
        <p:sp>
          <p:nvSpPr>
            <p:cNvPr id="19" name="Rechteck 18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21" name="Eingekerbter Richtungspfeil 20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876256" y="1628800"/>
            <a:ext cx="504056" cy="522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feld 3"/>
          <p:cNvSpPr txBox="1"/>
          <p:nvPr/>
        </p:nvSpPr>
        <p:spPr>
          <a:xfrm>
            <a:off x="395536" y="1179939"/>
            <a:ext cx="37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Umrechnen der Körpergröße:</a:t>
            </a:r>
            <a:endParaRPr lang="en-GB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1549271"/>
            <a:ext cx="6480720" cy="4254125"/>
          </a:xfrm>
          <a:prstGeom prst="rect">
            <a:avLst/>
          </a:prstGeom>
        </p:spPr>
      </p:pic>
      <p:sp>
        <p:nvSpPr>
          <p:cNvPr id="11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807393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de-DE" altLang="de-DE" sz="2400" b="1" dirty="0" smtClean="0">
                <a:latin typeface="Arial" panose="020B0604020202020204" pitchFamily="34" charset="0"/>
              </a:rPr>
              <a:t>Lösung Aufgabe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5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-</a:t>
            </a:r>
            <a:endParaRPr lang="de-DE" altLang="de-DE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 smtClean="0">
                <a:latin typeface="Arial" panose="020B0604020202020204" pitchFamily="34" charset="0"/>
              </a:rPr>
              <a:t>Weitere Transformationen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17" name="Textfeld 3"/>
          <p:cNvSpPr txBox="1">
            <a:spLocks noChangeArrowheads="1"/>
          </p:cNvSpPr>
          <p:nvPr/>
        </p:nvSpPr>
        <p:spPr bwMode="auto">
          <a:xfrm>
            <a:off x="1187624" y="3091081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8" name="Gruppieren 122"/>
          <p:cNvGrpSpPr>
            <a:grpSpLocks/>
          </p:cNvGrpSpPr>
          <p:nvPr/>
        </p:nvGrpSpPr>
        <p:grpSpPr bwMode="auto">
          <a:xfrm>
            <a:off x="807040" y="2038678"/>
            <a:ext cx="423863" cy="287337"/>
            <a:chOff x="6876256" y="1724661"/>
            <a:chExt cx="424097" cy="288032"/>
          </a:xfrm>
        </p:grpSpPr>
        <p:sp>
          <p:nvSpPr>
            <p:cNvPr id="19" name="Rechteck 18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21" name="Eingekerbter Richtungspfeil 20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876256" y="1628800"/>
            <a:ext cx="504056" cy="522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feld 3"/>
          <p:cNvSpPr txBox="1"/>
          <p:nvPr/>
        </p:nvSpPr>
        <p:spPr>
          <a:xfrm>
            <a:off x="371466" y="1173897"/>
            <a:ext cx="37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Berechnen des BMI:</a:t>
            </a:r>
            <a:endParaRPr lang="en-GB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99" y="1689112"/>
            <a:ext cx="7173701" cy="4700576"/>
          </a:xfrm>
          <a:prstGeom prst="rect">
            <a:avLst/>
          </a:prstGeom>
        </p:spPr>
      </p:pic>
      <p:sp>
        <p:nvSpPr>
          <p:cNvPr id="11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534749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25" y="3925681"/>
            <a:ext cx="4410075" cy="165735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333" y="1699977"/>
            <a:ext cx="4486275" cy="1876425"/>
          </a:xfrm>
          <a:prstGeom prst="rect">
            <a:avLst/>
          </a:prstGeom>
        </p:spPr>
      </p:pic>
      <p:sp>
        <p:nvSpPr>
          <p:cNvPr id="32770" name="Textfeld 9"/>
          <p:cNvSpPr txBox="1">
            <a:spLocks noChangeArrowheads="1"/>
          </p:cNvSpPr>
          <p:nvPr/>
        </p:nvSpPr>
        <p:spPr bwMode="auto">
          <a:xfrm>
            <a:off x="166688" y="87313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Fälle auswählen</a:t>
            </a:r>
          </a:p>
        </p:txBody>
      </p:sp>
      <p:sp>
        <p:nvSpPr>
          <p:cNvPr id="16" name="Rechteck 15"/>
          <p:cNvSpPr/>
          <p:nvPr/>
        </p:nvSpPr>
        <p:spPr>
          <a:xfrm>
            <a:off x="6588125" y="1628775"/>
            <a:ext cx="1368425" cy="487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772" name="Textfeld 1"/>
          <p:cNvSpPr txBox="1">
            <a:spLocks noChangeArrowheads="1"/>
          </p:cNvSpPr>
          <p:nvPr/>
        </p:nvSpPr>
        <p:spPr bwMode="auto">
          <a:xfrm>
            <a:off x="166688" y="677863"/>
            <a:ext cx="5341937" cy="738664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dirty="0">
                <a:latin typeface="Arial" panose="020B0604020202020204" pitchFamily="34" charset="0"/>
              </a:rPr>
              <a:t>Sollen Variablen nach den Ausprägungen einer anderen Variable gefiltert werden, bspw. </a:t>
            </a:r>
            <a:r>
              <a:rPr lang="de-DE" altLang="de-DE" sz="1400" dirty="0" smtClean="0">
                <a:latin typeface="Arial" panose="020B0604020202020204" pitchFamily="34" charset="0"/>
              </a:rPr>
              <a:t>nur männliche Teilnehmer, so funktioniert das über „Fälle auswählen“.</a:t>
            </a:r>
            <a:endParaRPr lang="de-DE" altLang="de-DE" sz="1400" dirty="0">
              <a:latin typeface="Arial" panose="020B0604020202020204" pitchFamily="34" charset="0"/>
            </a:endParaRPr>
          </a:p>
        </p:txBody>
      </p:sp>
      <p:pic>
        <p:nvPicPr>
          <p:cNvPr id="32773" name="Picture 2" descr="C:\Users\jliebe\Dropbox\Wiconnect_2014\Fälle_Auswählen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552575"/>
            <a:ext cx="1439863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Ellipse 16"/>
          <p:cNvSpPr/>
          <p:nvPr/>
        </p:nvSpPr>
        <p:spPr bwMode="auto">
          <a:xfrm>
            <a:off x="109538" y="1476375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Ellipse 17"/>
          <p:cNvSpPr/>
          <p:nvPr/>
        </p:nvSpPr>
        <p:spPr bwMode="auto">
          <a:xfrm>
            <a:off x="2453217" y="1534275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Ellipse 18"/>
          <p:cNvSpPr/>
          <p:nvPr/>
        </p:nvSpPr>
        <p:spPr bwMode="auto">
          <a:xfrm>
            <a:off x="2857194" y="3670167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7"/>
          <a:srcRect b="21798"/>
          <a:stretch/>
        </p:blipFill>
        <p:spPr>
          <a:xfrm>
            <a:off x="6634163" y="1609528"/>
            <a:ext cx="2476500" cy="4811910"/>
          </a:xfrm>
          <a:prstGeom prst="rect">
            <a:avLst/>
          </a:prstGeom>
        </p:spPr>
      </p:pic>
      <p:sp>
        <p:nvSpPr>
          <p:cNvPr id="13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03697" y="2881810"/>
            <a:ext cx="6336605" cy="1987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94" name="Textfeld 9"/>
          <p:cNvSpPr txBox="1">
            <a:spLocks noChangeArrowheads="1"/>
          </p:cNvSpPr>
          <p:nvPr/>
        </p:nvSpPr>
        <p:spPr bwMode="auto">
          <a:xfrm>
            <a:off x="166688" y="87313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Aufgabe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6 </a:t>
            </a:r>
            <a:r>
              <a:rPr lang="de-DE" altLang="de-DE" sz="2400" b="1" dirty="0">
                <a:latin typeface="Arial" panose="020B0604020202020204" pitchFamily="34" charset="0"/>
              </a:rPr>
              <a:t>- Fälle auswählen</a:t>
            </a:r>
          </a:p>
        </p:txBody>
      </p:sp>
      <p:sp>
        <p:nvSpPr>
          <p:cNvPr id="16" name="Rechteck 15"/>
          <p:cNvSpPr/>
          <p:nvPr/>
        </p:nvSpPr>
        <p:spPr>
          <a:xfrm>
            <a:off x="6588125" y="1628775"/>
            <a:ext cx="1368425" cy="487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3796" name="Textfeld 60"/>
          <p:cNvSpPr txBox="1">
            <a:spLocks noChangeArrowheads="1"/>
          </p:cNvSpPr>
          <p:nvPr/>
        </p:nvSpPr>
        <p:spPr bwMode="auto">
          <a:xfrm>
            <a:off x="2079484" y="3242720"/>
            <a:ext cx="60666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Wählen Sie für </a:t>
            </a:r>
            <a:r>
              <a:rPr lang="de-DE" altLang="de-DE" sz="1800" dirty="0" smtClean="0">
                <a:latin typeface="Arial" panose="020B0604020202020204" pitchFamily="34" charset="0"/>
              </a:rPr>
              <a:t>aus dem aktuellen Datensatz nur die Kunden mit der Größe </a:t>
            </a:r>
            <a:r>
              <a:rPr lang="de-DE" altLang="de-DE" sz="1800" b="1" i="1" dirty="0" smtClean="0">
                <a:latin typeface="Arial" panose="020B0604020202020204" pitchFamily="34" charset="0"/>
              </a:rPr>
              <a:t>S</a:t>
            </a:r>
            <a:r>
              <a:rPr lang="de-DE" altLang="de-DE" sz="1800" dirty="0" smtClean="0">
                <a:latin typeface="Arial" panose="020B0604020202020204" pitchFamily="34" charset="0"/>
              </a:rPr>
              <a:t> aus</a:t>
            </a:r>
            <a:r>
              <a:rPr lang="de-DE" altLang="de-DE" sz="1800" dirty="0" smtClean="0">
                <a:latin typeface="Arial" panose="020B0604020202020204" pitchFamily="34" charset="0"/>
              </a:rPr>
              <a:t>!</a:t>
            </a:r>
          </a:p>
        </p:txBody>
      </p:sp>
      <p:grpSp>
        <p:nvGrpSpPr>
          <p:cNvPr id="33797" name="Gruppieren 122"/>
          <p:cNvGrpSpPr>
            <a:grpSpLocks/>
          </p:cNvGrpSpPr>
          <p:nvPr/>
        </p:nvGrpSpPr>
        <p:grpSpPr bwMode="auto">
          <a:xfrm>
            <a:off x="1476027" y="3363443"/>
            <a:ext cx="423863" cy="287337"/>
            <a:chOff x="6876256" y="1724661"/>
            <a:chExt cx="424097" cy="2880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Rechteck 23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25" name="Eingekerbter Richtungspfeil 2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0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  <p:sp>
        <p:nvSpPr>
          <p:cNvPr id="11" name="Textfeld 60"/>
          <p:cNvSpPr txBox="1">
            <a:spLocks noChangeArrowheads="1"/>
          </p:cNvSpPr>
          <p:nvPr/>
        </p:nvSpPr>
        <p:spPr bwMode="auto">
          <a:xfrm>
            <a:off x="2086370" y="4077072"/>
            <a:ext cx="60666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smtClean="0">
                <a:latin typeface="Arial" panose="020B0604020202020204" pitchFamily="34" charset="0"/>
              </a:rPr>
              <a:t>Ermitteln Sie anschließend deskriptive Kennwerte (Mittelwert, Standardabweichung etc.)</a:t>
            </a:r>
          </a:p>
        </p:txBody>
      </p:sp>
      <p:grpSp>
        <p:nvGrpSpPr>
          <p:cNvPr id="12" name="Gruppieren 122"/>
          <p:cNvGrpSpPr>
            <a:grpSpLocks/>
          </p:cNvGrpSpPr>
          <p:nvPr/>
        </p:nvGrpSpPr>
        <p:grpSpPr bwMode="auto">
          <a:xfrm>
            <a:off x="1482913" y="4197795"/>
            <a:ext cx="423863" cy="287337"/>
            <a:chOff x="6876256" y="1724661"/>
            <a:chExt cx="424097" cy="2880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hteck 12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4" name="Eingekerbter Richtungspfeil 13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348" y="1506532"/>
            <a:ext cx="4467063" cy="3752916"/>
          </a:xfrm>
          <a:prstGeom prst="rect">
            <a:avLst/>
          </a:prstGeom>
        </p:spPr>
      </p:pic>
      <p:sp>
        <p:nvSpPr>
          <p:cNvPr id="34818" name="Textfeld 9"/>
          <p:cNvSpPr txBox="1">
            <a:spLocks noChangeArrowheads="1"/>
          </p:cNvSpPr>
          <p:nvPr/>
        </p:nvSpPr>
        <p:spPr bwMode="auto">
          <a:xfrm>
            <a:off x="166688" y="87313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Lösung Aufgabe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6 </a:t>
            </a:r>
            <a:r>
              <a:rPr lang="de-DE" altLang="de-DE" sz="2400" b="1" dirty="0">
                <a:latin typeface="Arial" panose="020B0604020202020204" pitchFamily="34" charset="0"/>
              </a:rPr>
              <a:t>- Fälle auswählen</a:t>
            </a:r>
          </a:p>
        </p:txBody>
      </p:sp>
      <p:sp>
        <p:nvSpPr>
          <p:cNvPr id="34820" name="Textfeld 60"/>
          <p:cNvSpPr txBox="1">
            <a:spLocks noChangeArrowheads="1"/>
          </p:cNvSpPr>
          <p:nvPr/>
        </p:nvSpPr>
        <p:spPr bwMode="auto">
          <a:xfrm>
            <a:off x="809625" y="827088"/>
            <a:ext cx="48221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600" dirty="0">
                <a:latin typeface="Arial" panose="020B0604020202020204" pitchFamily="34" charset="0"/>
              </a:rPr>
              <a:t>Wählen Sie </a:t>
            </a:r>
            <a:r>
              <a:rPr lang="de-DE" altLang="de-DE" sz="1600" dirty="0" smtClean="0">
                <a:latin typeface="Arial" panose="020B0604020202020204" pitchFamily="34" charset="0"/>
              </a:rPr>
              <a:t>die Kunden mit der Kleidergröße </a:t>
            </a:r>
            <a:r>
              <a:rPr lang="de-DE" altLang="de-DE" sz="1600" b="1" i="1" dirty="0" smtClean="0">
                <a:latin typeface="Arial" panose="020B0604020202020204" pitchFamily="34" charset="0"/>
              </a:rPr>
              <a:t>S</a:t>
            </a:r>
            <a:r>
              <a:rPr lang="de-DE" altLang="de-DE" sz="1600" dirty="0" smtClean="0">
                <a:latin typeface="Arial" panose="020B0604020202020204" pitchFamily="34" charset="0"/>
              </a:rPr>
              <a:t> aus</a:t>
            </a:r>
            <a:endParaRPr lang="de-DE" altLang="de-DE" sz="1600" dirty="0">
              <a:latin typeface="Arial" panose="020B0604020202020204" pitchFamily="34" charset="0"/>
            </a:endParaRPr>
          </a:p>
        </p:txBody>
      </p:sp>
      <p:grpSp>
        <p:nvGrpSpPr>
          <p:cNvPr id="34821" name="Gruppieren 122"/>
          <p:cNvGrpSpPr>
            <a:grpSpLocks/>
          </p:cNvGrpSpPr>
          <p:nvPr/>
        </p:nvGrpSpPr>
        <p:grpSpPr bwMode="auto">
          <a:xfrm>
            <a:off x="323850" y="874713"/>
            <a:ext cx="423863" cy="287337"/>
            <a:chOff x="6876256" y="1724661"/>
            <a:chExt cx="424097" cy="288032"/>
          </a:xfrm>
        </p:grpSpPr>
        <p:sp>
          <p:nvSpPr>
            <p:cNvPr id="24" name="Rechteck 23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25" name="Eingekerbter Richtungspfeil 2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259" y="1503759"/>
            <a:ext cx="3041706" cy="5444331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 bwMode="auto">
          <a:xfrm>
            <a:off x="508" y="1242638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Ellipse 14"/>
          <p:cNvSpPr/>
          <p:nvPr/>
        </p:nvSpPr>
        <p:spPr bwMode="auto">
          <a:xfrm>
            <a:off x="46775" y="6036877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Ellipse 16"/>
          <p:cNvSpPr/>
          <p:nvPr/>
        </p:nvSpPr>
        <p:spPr bwMode="auto">
          <a:xfrm>
            <a:off x="5292080" y="1611294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Ellipse 17"/>
          <p:cNvSpPr/>
          <p:nvPr/>
        </p:nvSpPr>
        <p:spPr bwMode="auto">
          <a:xfrm>
            <a:off x="5875170" y="3584188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716016" y="5311716"/>
            <a:ext cx="3241395" cy="120032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Die Fallauswähl kann im Menüfenster „Fälle auswählen“ mit „Alle Fälle“ rückgängig gemacht werden</a:t>
            </a:r>
            <a:endParaRPr lang="en-GB" dirty="0"/>
          </a:p>
        </p:txBody>
      </p:sp>
      <p:cxnSp>
        <p:nvCxnSpPr>
          <p:cNvPr id="23" name="Gerade Verbindung mit Pfeil 22"/>
          <p:cNvCxnSpPr/>
          <p:nvPr/>
        </p:nvCxnSpPr>
        <p:spPr>
          <a:xfrm flipH="1" flipV="1">
            <a:off x="6660232" y="2047197"/>
            <a:ext cx="792088" cy="38516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915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Deskriptive Statistik</a:t>
            </a:r>
          </a:p>
        </p:txBody>
      </p:sp>
      <p:grpSp>
        <p:nvGrpSpPr>
          <p:cNvPr id="38916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38917" name="Textfeld 16"/>
          <p:cNvSpPr txBox="1">
            <a:spLocks noChangeArrowheads="1"/>
          </p:cNvSpPr>
          <p:nvPr/>
        </p:nvSpPr>
        <p:spPr bwMode="auto">
          <a:xfrm>
            <a:off x="876300" y="765175"/>
            <a:ext cx="1377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Diagramme</a:t>
            </a:r>
            <a:endParaRPr lang="de-DE" altLang="de-DE" sz="1800" u="sng" dirty="0">
              <a:latin typeface="Arial" panose="020B0604020202020204" pitchFamily="34" charset="0"/>
            </a:endParaRPr>
          </a:p>
        </p:txBody>
      </p:sp>
      <p:grpSp>
        <p:nvGrpSpPr>
          <p:cNvPr id="38918" name="Gruppieren 41"/>
          <p:cNvGrpSpPr>
            <a:grpSpLocks/>
          </p:cNvGrpSpPr>
          <p:nvPr/>
        </p:nvGrpSpPr>
        <p:grpSpPr bwMode="auto">
          <a:xfrm>
            <a:off x="-539750" y="1674813"/>
            <a:ext cx="9144000" cy="3122612"/>
            <a:chOff x="-539552" y="1171500"/>
            <a:chExt cx="9144000" cy="3121596"/>
          </a:xfrm>
        </p:grpSpPr>
        <p:sp>
          <p:nvSpPr>
            <p:cNvPr id="20" name="Line 7"/>
            <p:cNvSpPr>
              <a:spLocks noChangeShapeType="1"/>
            </p:cNvSpPr>
            <p:nvPr/>
          </p:nvSpPr>
          <p:spPr bwMode="auto">
            <a:xfrm>
              <a:off x="-539552" y="4291510"/>
              <a:ext cx="9144000" cy="1586"/>
            </a:xfrm>
            <a:prstGeom prst="line">
              <a:avLst/>
            </a:prstGeom>
            <a:noFill/>
            <a:ln w="9360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  <a:cs typeface="Arial" charset="0"/>
              </a:endParaRPr>
            </a:p>
          </p:txBody>
        </p:sp>
        <p:pic>
          <p:nvPicPr>
            <p:cNvPr id="38926" name="Grafik 23" descr="Balkendiagramme_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541" y="1171500"/>
              <a:ext cx="8106907" cy="277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Ellipse 27"/>
            <p:cNvSpPr/>
            <p:nvPr/>
          </p:nvSpPr>
          <p:spPr>
            <a:xfrm>
              <a:off x="1800423" y="2107820"/>
              <a:ext cx="431800" cy="39674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Ellipse 28"/>
            <p:cNvSpPr/>
            <p:nvPr/>
          </p:nvSpPr>
          <p:spPr>
            <a:xfrm>
              <a:off x="3672086" y="1747575"/>
              <a:ext cx="431800" cy="39674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Ellipse 29"/>
            <p:cNvSpPr/>
            <p:nvPr/>
          </p:nvSpPr>
          <p:spPr>
            <a:xfrm>
              <a:off x="6769298" y="1818989"/>
              <a:ext cx="431800" cy="39674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9" name="Ellipse 38"/>
            <p:cNvSpPr/>
            <p:nvPr/>
          </p:nvSpPr>
          <p:spPr>
            <a:xfrm>
              <a:off x="7416998" y="3044141"/>
              <a:ext cx="431800" cy="39674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38919" name="Textfeld 42"/>
          <p:cNvSpPr txBox="1">
            <a:spLocks noChangeArrowheads="1"/>
          </p:cNvSpPr>
          <p:nvPr/>
        </p:nvSpPr>
        <p:spPr bwMode="auto">
          <a:xfrm>
            <a:off x="755650" y="4837113"/>
            <a:ext cx="7528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Kreisdiagramm </a:t>
            </a:r>
            <a:r>
              <a:rPr lang="de-DE" altLang="de-DE" sz="1800" dirty="0" smtClean="0">
                <a:latin typeface="Arial" panose="020B0604020202020204" pitchFamily="34" charset="0"/>
              </a:rPr>
              <a:t>primär </a:t>
            </a:r>
            <a:r>
              <a:rPr lang="de-DE" altLang="de-DE" sz="1800" dirty="0">
                <a:latin typeface="Arial" panose="020B0604020202020204" pitchFamily="34" charset="0"/>
              </a:rPr>
              <a:t>bei Variablen mit nur </a:t>
            </a:r>
            <a:r>
              <a:rPr lang="de-DE" altLang="de-DE" sz="1800" dirty="0" smtClean="0">
                <a:latin typeface="Arial" panose="020B0604020202020204" pitchFamily="34" charset="0"/>
              </a:rPr>
              <a:t>zwei</a:t>
            </a:r>
            <a:r>
              <a:rPr lang="de-DE" altLang="de-DE" sz="1800" dirty="0" smtClean="0">
                <a:latin typeface="Arial" panose="020B0604020202020204" pitchFamily="34" charset="0"/>
              </a:rPr>
              <a:t> Ausprägungen sinnvoll</a:t>
            </a:r>
            <a:endParaRPr lang="de-DE" altLang="de-DE" sz="1800" dirty="0">
              <a:latin typeface="Arial" panose="020B0604020202020204" pitchFamily="34" charset="0"/>
            </a:endParaRPr>
          </a:p>
        </p:txBody>
      </p:sp>
      <p:grpSp>
        <p:nvGrpSpPr>
          <p:cNvPr id="38920" name="Gruppieren 122"/>
          <p:cNvGrpSpPr>
            <a:grpSpLocks/>
          </p:cNvGrpSpPr>
          <p:nvPr/>
        </p:nvGrpSpPr>
        <p:grpSpPr bwMode="auto">
          <a:xfrm>
            <a:off x="323850" y="4870450"/>
            <a:ext cx="423863" cy="287338"/>
            <a:chOff x="6876256" y="1724661"/>
            <a:chExt cx="424097" cy="288032"/>
          </a:xfrm>
        </p:grpSpPr>
        <p:sp>
          <p:nvSpPr>
            <p:cNvPr id="45" name="Rechteck 44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6" name="Eingekerbter Richtungspfeil 45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1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7171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sp>
        <p:nvSpPr>
          <p:cNvPr id="7172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79930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Einführung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2400" b="1">
              <a:latin typeface="Arial" panose="020B060402020202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6804025" y="1625600"/>
            <a:ext cx="814388" cy="503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174" name="Textfeld 2"/>
          <p:cNvSpPr txBox="1">
            <a:spLocks noChangeArrowheads="1"/>
          </p:cNvSpPr>
          <p:nvPr/>
        </p:nvSpPr>
        <p:spPr bwMode="auto">
          <a:xfrm>
            <a:off x="323850" y="1484313"/>
            <a:ext cx="5302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95288" y="1576388"/>
            <a:ext cx="5184775" cy="9350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2000" b="1" dirty="0">
                <a:solidFill>
                  <a:schemeClr val="tx1"/>
                </a:solidFill>
              </a:rPr>
              <a:t>Problemformulierung, Problembenennung,</a:t>
            </a:r>
          </a:p>
          <a:p>
            <a:pPr algn="ctr">
              <a:defRPr/>
            </a:pPr>
            <a:r>
              <a:rPr lang="de-DE" sz="2000" b="1" dirty="0">
                <a:solidFill>
                  <a:schemeClr val="tx1"/>
                </a:solidFill>
              </a:rPr>
              <a:t>Theorie- und Hypothesenbildung</a:t>
            </a:r>
          </a:p>
        </p:txBody>
      </p:sp>
      <p:sp>
        <p:nvSpPr>
          <p:cNvPr id="11" name="Gleichschenkliges Dreieck 10"/>
          <p:cNvSpPr/>
          <p:nvPr/>
        </p:nvSpPr>
        <p:spPr>
          <a:xfrm rot="10800000">
            <a:off x="395288" y="2578100"/>
            <a:ext cx="5184775" cy="3238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390525" y="2978150"/>
            <a:ext cx="5184775" cy="20177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2000" b="1" dirty="0">
                <a:solidFill>
                  <a:schemeClr val="tx1"/>
                </a:solidFill>
              </a:rPr>
              <a:t>Konzeptualisierung</a:t>
            </a:r>
          </a:p>
          <a:p>
            <a:pPr marL="342900" indent="-342900">
              <a:buFontTx/>
              <a:buChar char="-"/>
              <a:defRPr/>
            </a:pPr>
            <a:r>
              <a:rPr lang="de-DE" sz="2000" dirty="0" err="1">
                <a:solidFill>
                  <a:schemeClr val="tx1"/>
                </a:solidFill>
              </a:rPr>
              <a:t>Operationalisierungsvorgang</a:t>
            </a:r>
            <a:endParaRPr lang="de-DE" sz="2000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  <a:defRPr/>
            </a:pPr>
            <a:r>
              <a:rPr lang="de-DE" sz="2000" dirty="0">
                <a:solidFill>
                  <a:schemeClr val="tx1"/>
                </a:solidFill>
              </a:rPr>
              <a:t>Konstruktion des Erhebungsinstruments</a:t>
            </a:r>
          </a:p>
          <a:p>
            <a:pPr marL="342900" indent="-342900">
              <a:buFontTx/>
              <a:buChar char="-"/>
              <a:defRPr/>
            </a:pPr>
            <a:r>
              <a:rPr lang="de-DE" sz="2000" dirty="0">
                <a:solidFill>
                  <a:schemeClr val="tx1"/>
                </a:solidFill>
              </a:rPr>
              <a:t>Festlegung der Stichprobe </a:t>
            </a:r>
          </a:p>
          <a:p>
            <a:pPr marL="342900" indent="-342900">
              <a:buFontTx/>
              <a:buChar char="-"/>
              <a:defRPr/>
            </a:pPr>
            <a:r>
              <a:rPr lang="de-DE" sz="2000" dirty="0">
                <a:solidFill>
                  <a:schemeClr val="tx1"/>
                </a:solidFill>
              </a:rPr>
              <a:t>Festlegung des Forschungsdesigns</a:t>
            </a:r>
          </a:p>
          <a:p>
            <a:pPr marL="342900" indent="-342900">
              <a:buFontTx/>
              <a:buChar char="-"/>
              <a:defRPr/>
            </a:pPr>
            <a:r>
              <a:rPr lang="de-DE" sz="2000" dirty="0">
                <a:solidFill>
                  <a:schemeClr val="tx1"/>
                </a:solidFill>
              </a:rPr>
              <a:t>Pretest</a:t>
            </a:r>
          </a:p>
        </p:txBody>
      </p:sp>
      <p:sp>
        <p:nvSpPr>
          <p:cNvPr id="14" name="Gleichschenkliges Dreieck 13"/>
          <p:cNvSpPr/>
          <p:nvPr/>
        </p:nvSpPr>
        <p:spPr>
          <a:xfrm rot="10800000">
            <a:off x="377825" y="5065713"/>
            <a:ext cx="5184775" cy="3238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7825" y="5516563"/>
            <a:ext cx="5184775" cy="7207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2000" b="1" dirty="0">
                <a:solidFill>
                  <a:schemeClr val="tx1"/>
                </a:solidFill>
              </a:rPr>
              <a:t>Datenerhebung, -aufbereitung, -analyse </a:t>
            </a:r>
          </a:p>
          <a:p>
            <a:pPr algn="ctr">
              <a:defRPr/>
            </a:pPr>
            <a:r>
              <a:rPr lang="de-DE" sz="2000" b="1" dirty="0">
                <a:solidFill>
                  <a:schemeClr val="tx1"/>
                </a:solidFill>
              </a:rPr>
              <a:t>Interpretation und Publikation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292725" y="3840163"/>
            <a:ext cx="909638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5292725" y="5745163"/>
            <a:ext cx="909638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588963" y="3659188"/>
            <a:ext cx="4703762" cy="363537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3" name="Ellipse 22"/>
          <p:cNvSpPr/>
          <p:nvPr/>
        </p:nvSpPr>
        <p:spPr>
          <a:xfrm>
            <a:off x="2555875" y="5549900"/>
            <a:ext cx="2736850" cy="363538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233" name="Textfeld 16"/>
          <p:cNvSpPr txBox="1">
            <a:spLocks noChangeArrowheads="1"/>
          </p:cNvSpPr>
          <p:nvPr/>
        </p:nvSpPr>
        <p:spPr bwMode="auto">
          <a:xfrm>
            <a:off x="6224588" y="3659188"/>
            <a:ext cx="2476500" cy="95408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 eaLnBrk="1" hangingPunct="1">
              <a:buFontTx/>
              <a:buNone/>
              <a:defRPr sz="1400"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altLang="de-DE" dirty="0" err="1" smtClean="0">
                <a:latin typeface="Arial" charset="0"/>
                <a:cs typeface="Arial" charset="0"/>
              </a:rPr>
              <a:t>Limesurvey</a:t>
            </a:r>
            <a:r>
              <a:rPr lang="de-DE" altLang="de-DE" dirty="0" smtClean="0">
                <a:latin typeface="Arial" charset="0"/>
                <a:cs typeface="Arial" charset="0"/>
              </a:rPr>
              <a:t>, bzw. andere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Tools zur  Erstellung von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Onlinefragebögen (z.B.</a:t>
            </a:r>
          </a:p>
          <a:p>
            <a:pPr>
              <a:defRPr/>
            </a:pPr>
            <a:r>
              <a:rPr lang="de-DE" altLang="de-DE" dirty="0" err="1" smtClean="0">
                <a:latin typeface="Arial" charset="0"/>
                <a:cs typeface="Arial" charset="0"/>
              </a:rPr>
              <a:t>Unipark</a:t>
            </a:r>
            <a:r>
              <a:rPr lang="de-DE" altLang="de-DE" dirty="0" smtClean="0">
                <a:latin typeface="Arial" charset="0"/>
                <a:cs typeface="Arial" charset="0"/>
              </a:rPr>
              <a:t>).</a:t>
            </a:r>
          </a:p>
        </p:txBody>
      </p:sp>
      <p:sp>
        <p:nvSpPr>
          <p:cNvPr id="9234" name="Textfeld 24"/>
          <p:cNvSpPr txBox="1">
            <a:spLocks noChangeArrowheads="1"/>
          </p:cNvSpPr>
          <p:nvPr/>
        </p:nvSpPr>
        <p:spPr bwMode="auto">
          <a:xfrm>
            <a:off x="6224588" y="5373688"/>
            <a:ext cx="2476500" cy="73818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 eaLnBrk="1" hangingPunct="1">
              <a:buFontTx/>
              <a:buNone/>
              <a:defRPr sz="1400"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SPSS, bzw. andere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Datenanalyseprogramme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(z.B. STATA).</a:t>
            </a:r>
          </a:p>
        </p:txBody>
      </p:sp>
      <p:sp>
        <p:nvSpPr>
          <p:cNvPr id="26" name="Ellipse 25"/>
          <p:cNvSpPr/>
          <p:nvPr/>
        </p:nvSpPr>
        <p:spPr>
          <a:xfrm>
            <a:off x="620713" y="5549900"/>
            <a:ext cx="1935162" cy="363538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27" name="Gerade Verbindung mit Pfeil 26"/>
          <p:cNvCxnSpPr>
            <a:stCxn id="23" idx="2"/>
          </p:cNvCxnSpPr>
          <p:nvPr/>
        </p:nvCxnSpPr>
        <p:spPr>
          <a:xfrm flipV="1">
            <a:off x="2555875" y="3840163"/>
            <a:ext cx="3646488" cy="18923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8" name="Gruppieren 122"/>
          <p:cNvGrpSpPr>
            <a:grpSpLocks/>
          </p:cNvGrpSpPr>
          <p:nvPr/>
        </p:nvGrpSpPr>
        <p:grpSpPr bwMode="auto">
          <a:xfrm>
            <a:off x="346075" y="898525"/>
            <a:ext cx="423863" cy="287338"/>
            <a:chOff x="6876256" y="1724661"/>
            <a:chExt cx="424097" cy="288032"/>
          </a:xfrm>
        </p:grpSpPr>
        <p:sp>
          <p:nvSpPr>
            <p:cNvPr id="25" name="Rechteck 24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28" name="Eingekerbter Richtungspfeil 27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89" name="Rechteck 3"/>
          <p:cNvSpPr>
            <a:spLocks noChangeArrowheads="1"/>
          </p:cNvSpPr>
          <p:nvPr/>
        </p:nvSpPr>
        <p:spPr bwMode="auto">
          <a:xfrm>
            <a:off x="747713" y="847725"/>
            <a:ext cx="4510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 dirty="0">
                <a:latin typeface="Arial" panose="020B0604020202020204" pitchFamily="34" charset="0"/>
                <a:sym typeface="Wingdings" panose="05000000000000000000" pitchFamily="2" charset="2"/>
              </a:rPr>
              <a:t> Anwendung Forschungsprozesses</a:t>
            </a:r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29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/>
          <a:srcRect r="629"/>
          <a:stretch/>
        </p:blipFill>
        <p:spPr>
          <a:xfrm>
            <a:off x="64143" y="27499"/>
            <a:ext cx="9051236" cy="645250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2001838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939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Aufgabe </a:t>
            </a:r>
            <a:r>
              <a:rPr lang="de-DE" altLang="de-DE" sz="2400" b="1" dirty="0">
                <a:latin typeface="Arial" panose="020B0604020202020204" pitchFamily="34" charset="0"/>
              </a:rPr>
              <a:t>7</a:t>
            </a:r>
            <a:r>
              <a:rPr lang="de-DE" altLang="de-DE" sz="2400" b="1" dirty="0" smtClean="0">
                <a:latin typeface="Arial" panose="020B0604020202020204" pitchFamily="34" charset="0"/>
              </a:rPr>
              <a:t> </a:t>
            </a:r>
            <a:r>
              <a:rPr lang="de-DE" altLang="de-DE" sz="2400" b="1" dirty="0">
                <a:latin typeface="Arial" panose="020B0604020202020204" pitchFamily="34" charset="0"/>
              </a:rPr>
              <a:t>- Diagramme</a:t>
            </a:r>
          </a:p>
        </p:txBody>
      </p:sp>
      <p:grpSp>
        <p:nvGrpSpPr>
          <p:cNvPr id="39940" name="Gruppieren 122"/>
          <p:cNvGrpSpPr>
            <a:grpSpLocks/>
          </p:cNvGrpSpPr>
          <p:nvPr/>
        </p:nvGrpSpPr>
        <p:grpSpPr bwMode="auto">
          <a:xfrm>
            <a:off x="323850" y="2278063"/>
            <a:ext cx="423863" cy="287337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39941" name="Textfeld 16"/>
          <p:cNvSpPr txBox="1">
            <a:spLocks noChangeArrowheads="1"/>
          </p:cNvSpPr>
          <p:nvPr/>
        </p:nvSpPr>
        <p:spPr bwMode="auto">
          <a:xfrm>
            <a:off x="876301" y="2217738"/>
            <a:ext cx="7584132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Bilden </a:t>
            </a:r>
            <a:r>
              <a:rPr lang="de-DE" altLang="de-DE" sz="1800" dirty="0" smtClean="0">
                <a:latin typeface="Arial" panose="020B0604020202020204" pitchFamily="34" charset="0"/>
              </a:rPr>
              <a:t>Sie passende </a:t>
            </a:r>
            <a:r>
              <a:rPr lang="de-DE" altLang="de-DE" sz="1800" dirty="0">
                <a:latin typeface="Arial" panose="020B0604020202020204" pitchFamily="34" charset="0"/>
              </a:rPr>
              <a:t>Diagramme für die Variablen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smtClean="0">
                <a:latin typeface="Arial" panose="020B0604020202020204" pitchFamily="34" charset="0"/>
              </a:rPr>
              <a:t>„Körpergröße“ und “</a:t>
            </a:r>
            <a:r>
              <a:rPr lang="de-DE" altLang="de-DE" sz="1800" dirty="0" err="1" smtClean="0">
                <a:latin typeface="Arial" panose="020B0604020202020204" pitchFamily="34" charset="0"/>
              </a:rPr>
              <a:t>Zufriedenheit_gruppiert</a:t>
            </a:r>
            <a:r>
              <a:rPr lang="de-DE" altLang="de-DE" sz="1800" dirty="0" smtClean="0">
                <a:latin typeface="Arial" panose="020B0604020202020204" pitchFamily="34" charset="0"/>
              </a:rPr>
              <a:t>“ um die Häufigkeiten zu visualisieren.</a:t>
            </a:r>
            <a:endParaRPr lang="de-DE" altLang="de-DE" sz="1800" dirty="0">
              <a:latin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6588125" y="1628775"/>
            <a:ext cx="1368425" cy="487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Lösung Aufgabe </a:t>
            </a:r>
            <a:r>
              <a:rPr lang="de-DE" altLang="de-DE" sz="2400" b="1" dirty="0">
                <a:latin typeface="Arial" panose="020B0604020202020204" pitchFamily="34" charset="0"/>
              </a:rPr>
              <a:t>7</a:t>
            </a:r>
            <a:r>
              <a:rPr lang="de-DE" altLang="de-DE" sz="2400" b="1" dirty="0" smtClean="0">
                <a:latin typeface="Arial" panose="020B0604020202020204" pitchFamily="34" charset="0"/>
              </a:rPr>
              <a:t> </a:t>
            </a:r>
            <a:r>
              <a:rPr lang="de-DE" altLang="de-DE" sz="2400" b="1" dirty="0">
                <a:latin typeface="Arial" panose="020B0604020202020204" pitchFamily="34" charset="0"/>
              </a:rPr>
              <a:t>- Diagramme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88125" y="1628775"/>
            <a:ext cx="1368425" cy="487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305086"/>
            <a:ext cx="4135552" cy="3296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310309"/>
            <a:ext cx="4113921" cy="3296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 smtClean="0">
                <a:latin typeface="Arial" panose="020B0604020202020204" pitchFamily="34" charset="0"/>
              </a:rPr>
              <a:t>Excel Grafiken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grpSp>
        <p:nvGrpSpPr>
          <p:cNvPr id="41988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6" name="Rechteck 5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7" name="Eingekerbter Richtungspfeil 6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41989" name="Textfeld 16"/>
          <p:cNvSpPr txBox="1">
            <a:spLocks noChangeArrowheads="1"/>
          </p:cNvSpPr>
          <p:nvPr/>
        </p:nvSpPr>
        <p:spPr bwMode="auto">
          <a:xfrm>
            <a:off x="876300" y="765175"/>
            <a:ext cx="44799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>
                <a:latin typeface="Arial" panose="020B0604020202020204" pitchFamily="34" charset="0"/>
              </a:rPr>
              <a:t>Zu Präsentationszwecken Übertragung in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>
                <a:latin typeface="Arial" panose="020B0604020202020204" pitchFamily="34" charset="0"/>
              </a:rPr>
              <a:t>Excel empfehlenswert…</a:t>
            </a:r>
          </a:p>
        </p:txBody>
      </p:sp>
      <p:sp>
        <p:nvSpPr>
          <p:cNvPr id="4" name="Rechteck 3"/>
          <p:cNvSpPr/>
          <p:nvPr/>
        </p:nvSpPr>
        <p:spPr>
          <a:xfrm>
            <a:off x="6659563" y="1700213"/>
            <a:ext cx="1225550" cy="576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graphicFrame>
        <p:nvGraphicFramePr>
          <p:cNvPr id="12" name="Diagramm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3084340"/>
              </p:ext>
            </p:extLst>
          </p:nvPr>
        </p:nvGraphicFramePr>
        <p:xfrm>
          <a:off x="1475656" y="2132856"/>
          <a:ext cx="6003594" cy="3866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53252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Deskriptive Statistik</a:t>
            </a:r>
          </a:p>
        </p:txBody>
      </p:sp>
      <p:grpSp>
        <p:nvGrpSpPr>
          <p:cNvPr id="53253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53254" name="Textfeld 16"/>
          <p:cNvSpPr txBox="1">
            <a:spLocks noChangeArrowheads="1"/>
          </p:cNvSpPr>
          <p:nvPr/>
        </p:nvSpPr>
        <p:spPr bwMode="auto">
          <a:xfrm>
            <a:off x="779463" y="787400"/>
            <a:ext cx="5852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u="sng" dirty="0">
                <a:latin typeface="Arial" panose="020B0604020202020204" pitchFamily="34" charset="0"/>
              </a:rPr>
              <a:t>Berechnung von </a:t>
            </a:r>
            <a:r>
              <a:rPr lang="de-DE" altLang="de-DE" sz="1800" u="sng" dirty="0" smtClean="0">
                <a:latin typeface="Arial" panose="020B0604020202020204" pitchFamily="34" charset="0"/>
              </a:rPr>
              <a:t>Mittelwerten und </a:t>
            </a:r>
            <a:r>
              <a:rPr lang="de-DE" altLang="de-DE" sz="1800" u="sng" dirty="0" smtClean="0">
                <a:latin typeface="Arial" panose="020B0604020202020204" pitchFamily="34" charset="0"/>
              </a:rPr>
              <a:t>Konfidenzintervallen</a:t>
            </a:r>
            <a:endParaRPr lang="de-DE" altLang="de-DE" sz="1800" u="sng" dirty="0">
              <a:latin typeface="Arial" panose="020B0604020202020204" pitchFamily="34" charset="0"/>
            </a:endParaRPr>
          </a:p>
        </p:txBody>
      </p:sp>
      <p:sp>
        <p:nvSpPr>
          <p:cNvPr id="53255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116013" y="1196975"/>
            <a:ext cx="1584325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3257" name="Textfeld 13"/>
          <p:cNvSpPr txBox="1">
            <a:spLocks noChangeArrowheads="1"/>
          </p:cNvSpPr>
          <p:nvPr/>
        </p:nvSpPr>
        <p:spPr bwMode="auto">
          <a:xfrm>
            <a:off x="395288" y="1412875"/>
            <a:ext cx="6156325" cy="73818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dirty="0">
                <a:latin typeface="Arial" panose="020B0604020202020204" pitchFamily="34" charset="0"/>
              </a:rPr>
              <a:t> „Analysieren“</a:t>
            </a:r>
            <a:r>
              <a:rPr lang="de-DE" altLang="de-DE" sz="1400" dirty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DE" altLang="de-DE" sz="1400" dirty="0">
                <a:latin typeface="Arial" panose="020B0604020202020204" pitchFamily="34" charset="0"/>
              </a:rPr>
              <a:t>„Deskriptive Statistiken“ </a:t>
            </a:r>
            <a:r>
              <a:rPr lang="de-DE" altLang="de-DE" sz="1400" dirty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DE" altLang="de-DE" sz="1400" dirty="0">
                <a:latin typeface="Arial" panose="020B0604020202020204" pitchFamily="34" charset="0"/>
              </a:rPr>
              <a:t>„Explorative Datenanalyse“.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dirty="0">
                <a:latin typeface="Arial" panose="020B0604020202020204" pitchFamily="34" charset="0"/>
              </a:rPr>
              <a:t> Dort die interessierende Variable als abhängige Variable wählen und unter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dirty="0">
                <a:latin typeface="Arial" panose="020B0604020202020204" pitchFamily="34" charset="0"/>
              </a:rPr>
              <a:t>   „Statistiken“ die Ausgabe eines 95%igen Konfidenzintervalls bestimmen</a:t>
            </a:r>
          </a:p>
        </p:txBody>
      </p:sp>
      <p:pic>
        <p:nvPicPr>
          <p:cNvPr id="53258" name="Grafik 14" descr="Konfidenzintervall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420938"/>
            <a:ext cx="7916862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hteck 15"/>
          <p:cNvSpPr/>
          <p:nvPr/>
        </p:nvSpPr>
        <p:spPr>
          <a:xfrm>
            <a:off x="0" y="5949950"/>
            <a:ext cx="8604250" cy="50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0" y="2276475"/>
            <a:ext cx="250825" cy="381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Ellipse 17"/>
          <p:cNvSpPr/>
          <p:nvPr/>
        </p:nvSpPr>
        <p:spPr bwMode="auto">
          <a:xfrm>
            <a:off x="3132138" y="2636838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Ellipse 19"/>
          <p:cNvSpPr/>
          <p:nvPr/>
        </p:nvSpPr>
        <p:spPr bwMode="auto">
          <a:xfrm>
            <a:off x="3276600" y="3068638"/>
            <a:ext cx="433388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Ellipse 20"/>
          <p:cNvSpPr/>
          <p:nvPr/>
        </p:nvSpPr>
        <p:spPr bwMode="auto">
          <a:xfrm>
            <a:off x="5292725" y="3429000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53264" name="Grafik 23" descr="Konfidenzintervall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789363"/>
            <a:ext cx="3871912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Ellipse 21"/>
          <p:cNvSpPr/>
          <p:nvPr/>
        </p:nvSpPr>
        <p:spPr>
          <a:xfrm>
            <a:off x="3348038" y="3860800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53266" name="Grafik 24" descr="Konfidenzintervall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4508500"/>
            <a:ext cx="3135313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Ellipse 22"/>
          <p:cNvSpPr/>
          <p:nvPr/>
        </p:nvSpPr>
        <p:spPr>
          <a:xfrm>
            <a:off x="6804025" y="4437063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54276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Deskriptive Statistik</a:t>
            </a:r>
          </a:p>
        </p:txBody>
      </p:sp>
      <p:grpSp>
        <p:nvGrpSpPr>
          <p:cNvPr id="54277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54278" name="Textfeld 16"/>
          <p:cNvSpPr txBox="1">
            <a:spLocks noChangeArrowheads="1"/>
          </p:cNvSpPr>
          <p:nvPr/>
        </p:nvSpPr>
        <p:spPr bwMode="auto">
          <a:xfrm>
            <a:off x="779463" y="787400"/>
            <a:ext cx="409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u="sng" dirty="0">
                <a:latin typeface="Arial" panose="020B0604020202020204" pitchFamily="34" charset="0"/>
              </a:rPr>
              <a:t>Berechnung von </a:t>
            </a:r>
            <a:r>
              <a:rPr lang="de-DE" altLang="de-DE" sz="1800" u="sng" dirty="0" smtClean="0">
                <a:latin typeface="Arial" panose="020B0604020202020204" pitchFamily="34" charset="0"/>
              </a:rPr>
              <a:t>Konfidenzintervallen</a:t>
            </a:r>
            <a:endParaRPr lang="de-DE" altLang="de-DE" sz="1800" u="sng" dirty="0">
              <a:latin typeface="Arial" panose="020B0604020202020204" pitchFamily="34" charset="0"/>
            </a:endParaRPr>
          </a:p>
        </p:txBody>
      </p:sp>
      <p:sp>
        <p:nvSpPr>
          <p:cNvPr id="54279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116013" y="1196975"/>
            <a:ext cx="1584325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0" y="5949950"/>
            <a:ext cx="8604250" cy="50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0" y="2276475"/>
            <a:ext cx="250825" cy="381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54283" name="Grafik 17" descr="konfidenzintervall_spssseminarA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171575"/>
            <a:ext cx="5175250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52228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Deskriptive Statistik</a:t>
            </a:r>
          </a:p>
        </p:txBody>
      </p:sp>
      <p:grpSp>
        <p:nvGrpSpPr>
          <p:cNvPr id="52229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52230" name="Textfeld 16"/>
          <p:cNvSpPr txBox="1">
            <a:spLocks noChangeArrowheads="1"/>
          </p:cNvSpPr>
          <p:nvPr/>
        </p:nvSpPr>
        <p:spPr bwMode="auto">
          <a:xfrm>
            <a:off x="779463" y="787400"/>
            <a:ext cx="409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Berechnung von </a:t>
            </a:r>
            <a:r>
              <a:rPr lang="de-DE" altLang="de-DE" sz="1800" dirty="0" smtClean="0">
                <a:latin typeface="Arial" panose="020B0604020202020204" pitchFamily="34" charset="0"/>
              </a:rPr>
              <a:t>Konfidenzintervallen</a:t>
            </a:r>
            <a:endParaRPr lang="de-DE" altLang="de-DE" sz="1800" dirty="0">
              <a:latin typeface="Arial" panose="020B0604020202020204" pitchFamily="34" charset="0"/>
            </a:endParaRPr>
          </a:p>
        </p:txBody>
      </p:sp>
      <p:sp>
        <p:nvSpPr>
          <p:cNvPr id="52231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116013" y="1196975"/>
            <a:ext cx="1584325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0" y="5949950"/>
            <a:ext cx="8604250" cy="50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0" y="2276475"/>
            <a:ext cx="250825" cy="381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2235" name="Textfeld 23"/>
          <p:cNvSpPr txBox="1">
            <a:spLocks noChangeArrowheads="1"/>
          </p:cNvSpPr>
          <p:nvPr/>
        </p:nvSpPr>
        <p:spPr bwMode="auto">
          <a:xfrm>
            <a:off x="179388" y="1773238"/>
            <a:ext cx="8845114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Sie können für eine numerische Variable einen Vertrauensbereich für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den </a:t>
            </a:r>
            <a:r>
              <a:rPr lang="de-DE" altLang="de-DE" sz="1800" b="1" dirty="0">
                <a:latin typeface="Arial" panose="020B0604020202020204" pitchFamily="34" charset="0"/>
              </a:rPr>
              <a:t>Erwartungswert</a:t>
            </a:r>
            <a:r>
              <a:rPr lang="de-DE" altLang="de-DE" sz="1800" dirty="0">
                <a:latin typeface="Arial" panose="020B0604020202020204" pitchFamily="34" charset="0"/>
              </a:rPr>
              <a:t> berechnen. Der </a:t>
            </a:r>
            <a:r>
              <a:rPr lang="de-DE" altLang="de-DE" sz="1800" b="1" dirty="0">
                <a:latin typeface="Arial" panose="020B0604020202020204" pitchFamily="34" charset="0"/>
              </a:rPr>
              <a:t>Erwartungswert</a:t>
            </a:r>
            <a:r>
              <a:rPr lang="de-DE" altLang="de-DE" sz="1800" dirty="0">
                <a:latin typeface="Arial" panose="020B0604020202020204" pitchFamily="34" charset="0"/>
              </a:rPr>
              <a:t> ist eine (Ihnen unbekannte)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Kenngröße der Grundgesamtheit, das </a:t>
            </a:r>
            <a:r>
              <a:rPr lang="de-DE" altLang="de-DE" sz="1800" b="1" dirty="0">
                <a:latin typeface="Arial" panose="020B0604020202020204" pitchFamily="34" charset="0"/>
              </a:rPr>
              <a:t>arithmetische Mittel </a:t>
            </a:r>
            <a:r>
              <a:rPr lang="de-DE" altLang="de-DE" sz="1800" dirty="0">
                <a:latin typeface="Arial" panose="020B0604020202020204" pitchFamily="34" charset="0"/>
              </a:rPr>
              <a:t>ist eine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(Ihnen bekannt) Kenngröße der Stichprobe.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smtClean="0">
                <a:latin typeface="Arial" panose="020B0604020202020204" pitchFamily="34" charset="0"/>
              </a:rPr>
              <a:t>Ein gegebenes 95%-Konfidenzintervall sagt aus, dass der Mittelwert einer weiteren,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z</a:t>
            </a:r>
            <a:r>
              <a:rPr lang="de-DE" altLang="de-DE" sz="1800" dirty="0" smtClean="0">
                <a:latin typeface="Arial" panose="020B0604020202020204" pitchFamily="34" charset="0"/>
              </a:rPr>
              <a:t>ufällig gezogenen Stichprobe gleichen Umfangs mit mind. 95% Wahrscheinlichkeit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z</a:t>
            </a:r>
            <a:r>
              <a:rPr lang="de-DE" altLang="de-DE" sz="1800" dirty="0" smtClean="0">
                <a:latin typeface="Arial" panose="020B0604020202020204" pitchFamily="34" charset="0"/>
              </a:rPr>
              <a:t>wischen der berechneten Unter- und Obergrenze liegt.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1" dirty="0">
                <a:latin typeface="Arial" panose="020B0604020202020204" pitchFamily="34" charset="0"/>
              </a:rPr>
              <a:t>Das berechnete Konfidenz-Intervall enthält den wahren Schätzer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1" dirty="0">
                <a:latin typeface="Arial" panose="020B0604020202020204" pitchFamily="34" charset="0"/>
              </a:rPr>
              <a:t>mit großer Wahrscheinlichkeit…</a:t>
            </a:r>
          </a:p>
        </p:txBody>
      </p:sp>
      <p:sp>
        <p:nvSpPr>
          <p:cNvPr id="15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132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48133" name="Rechteck 15"/>
          <p:cNvSpPr>
            <a:spLocks noChangeArrowheads="1"/>
          </p:cNvSpPr>
          <p:nvPr/>
        </p:nvSpPr>
        <p:spPr bwMode="auto">
          <a:xfrm>
            <a:off x="503238" y="2012950"/>
            <a:ext cx="7956550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200000"/>
              </a:lnSpc>
            </a:pPr>
            <a:endParaRPr lang="de-DE" altLang="de-DE" dirty="0"/>
          </a:p>
          <a:p>
            <a:pPr marL="342900" indent="-342900" eaLnBrk="1" hangingPunct="1">
              <a:buFont typeface="+mj-lt"/>
              <a:buAutoNum type="alphaLcParenR"/>
            </a:pPr>
            <a:r>
              <a:rPr lang="de-DE" altLang="de-DE" dirty="0" smtClean="0"/>
              <a:t>Lassen </a:t>
            </a:r>
            <a:r>
              <a:rPr lang="de-DE" altLang="de-DE" dirty="0"/>
              <a:t>Sie sich </a:t>
            </a:r>
            <a:r>
              <a:rPr lang="de-DE" altLang="de-DE" dirty="0" smtClean="0"/>
              <a:t>eine </a:t>
            </a:r>
            <a:r>
              <a:rPr lang="de-DE" altLang="de-DE" dirty="0"/>
              <a:t>Häufigkeitstabelle für </a:t>
            </a:r>
            <a:r>
              <a:rPr lang="de-DE" altLang="de-DE" dirty="0" smtClean="0"/>
              <a:t>die Variable „Kleidergröße“ ausgeben.</a:t>
            </a:r>
          </a:p>
          <a:p>
            <a:pPr marL="342900" indent="-342900" eaLnBrk="1" hangingPunct="1">
              <a:buFont typeface="+mj-lt"/>
              <a:buAutoNum type="alphaLcParenR"/>
            </a:pPr>
            <a:endParaRPr lang="de-DE" altLang="de-DE" dirty="0"/>
          </a:p>
          <a:p>
            <a:pPr marL="342900" indent="-342900" eaLnBrk="1" hangingPunct="1">
              <a:buFont typeface="+mj-lt"/>
              <a:buAutoNum type="alphaLcParenR"/>
            </a:pPr>
            <a:r>
              <a:rPr lang="de-DE" altLang="de-DE" dirty="0" smtClean="0"/>
              <a:t>Bestimmen </a:t>
            </a:r>
            <a:r>
              <a:rPr lang="de-DE" altLang="de-DE" dirty="0"/>
              <a:t>Sie Mittelwert, </a:t>
            </a:r>
            <a:r>
              <a:rPr lang="de-DE" altLang="de-DE" dirty="0" smtClean="0"/>
              <a:t>Konfidenzintervall, </a:t>
            </a:r>
            <a:r>
              <a:rPr lang="de-DE" altLang="de-DE" dirty="0" smtClean="0"/>
              <a:t>Variationsbreite </a:t>
            </a:r>
            <a:r>
              <a:rPr lang="de-DE" altLang="de-DE" dirty="0"/>
              <a:t>(Spannweite) und die Standardabweichung </a:t>
            </a:r>
            <a:r>
              <a:rPr lang="de-DE" altLang="de-DE" dirty="0" smtClean="0"/>
              <a:t>des Umsatz in Euro. </a:t>
            </a:r>
            <a:endParaRPr lang="de-DE" altLang="de-DE" dirty="0"/>
          </a:p>
          <a:p>
            <a:pPr marL="342900" indent="-342900" eaLnBrk="1" hangingPunct="1">
              <a:lnSpc>
                <a:spcPct val="200000"/>
              </a:lnSpc>
              <a:buFont typeface="+mj-lt"/>
              <a:buAutoNum type="alphaLcParenR"/>
            </a:pPr>
            <a:r>
              <a:rPr lang="de-DE" altLang="de-DE" dirty="0" smtClean="0"/>
              <a:t>Welches Diagramm bietet sich zur Visualisierung an?</a:t>
            </a:r>
          </a:p>
          <a:p>
            <a:pPr marL="342900" indent="-342900" eaLnBrk="1" hangingPunct="1">
              <a:lnSpc>
                <a:spcPct val="200000"/>
              </a:lnSpc>
              <a:buFont typeface="+mj-lt"/>
              <a:buAutoNum type="alphaLcParenR"/>
            </a:pPr>
            <a:endParaRPr lang="de-DE" altLang="de-DE" dirty="0"/>
          </a:p>
          <a:p>
            <a:pPr marL="342900" indent="-342900" eaLnBrk="1" hangingPunct="1">
              <a:buFont typeface="+mj-lt"/>
              <a:buAutoNum type="alphaLcParenR"/>
            </a:pPr>
            <a:r>
              <a:rPr lang="de-DE" altLang="de-DE" dirty="0" smtClean="0"/>
              <a:t>Erzielen zufriedenere Kunden einen höheren Umsatz? Stellen Sie die Unterschiede mit Hilfe von </a:t>
            </a:r>
            <a:r>
              <a:rPr lang="de-DE" altLang="de-DE" dirty="0" err="1" smtClean="0"/>
              <a:t>Boxplots</a:t>
            </a:r>
            <a:r>
              <a:rPr lang="de-DE" altLang="de-DE" dirty="0" smtClean="0"/>
              <a:t> dar</a:t>
            </a:r>
            <a:endParaRPr lang="de-DE" altLang="de-DE" dirty="0"/>
          </a:p>
        </p:txBody>
      </p:sp>
      <p:sp>
        <p:nvSpPr>
          <p:cNvPr id="48134" name="Textfeld 9"/>
          <p:cNvSpPr txBox="1">
            <a:spLocks noChangeArrowheads="1"/>
          </p:cNvSpPr>
          <p:nvPr/>
        </p:nvSpPr>
        <p:spPr bwMode="auto">
          <a:xfrm>
            <a:off x="179388" y="941388"/>
            <a:ext cx="7416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de-DE" altLang="de-DE" sz="2000" b="1" dirty="0">
                <a:latin typeface="Arial" panose="020B0604020202020204" pitchFamily="34" charset="0"/>
              </a:rPr>
              <a:t>Aufgabe </a:t>
            </a:r>
            <a:r>
              <a:rPr lang="de-DE" altLang="de-DE" sz="2000" b="1" dirty="0" smtClean="0">
                <a:latin typeface="Arial" panose="020B0604020202020204" pitchFamily="34" charset="0"/>
              </a:rPr>
              <a:t>8 </a:t>
            </a:r>
            <a:r>
              <a:rPr lang="de-DE" altLang="de-DE" sz="2000" b="1" dirty="0">
                <a:latin typeface="Arial" panose="020B0604020202020204" pitchFamily="34" charset="0"/>
              </a:rPr>
              <a:t>- Berechnung statistischer Kennwerte</a:t>
            </a:r>
          </a:p>
        </p:txBody>
      </p:sp>
      <p:sp>
        <p:nvSpPr>
          <p:cNvPr id="7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7596188" y="3789363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157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Lösung Aufgabe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8 </a:t>
            </a:r>
            <a:r>
              <a:rPr lang="de-DE" altLang="de-DE" sz="2400" b="1" dirty="0">
                <a:latin typeface="Arial" panose="020B0604020202020204" pitchFamily="34" charset="0"/>
              </a:rPr>
              <a:t>a + b +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c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49158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116013" y="1196975"/>
            <a:ext cx="1584325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Ellipse 2"/>
          <p:cNvSpPr/>
          <p:nvPr/>
        </p:nvSpPr>
        <p:spPr>
          <a:xfrm>
            <a:off x="6444208" y="1666739"/>
            <a:ext cx="1296144" cy="4320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522622"/>
            <a:ext cx="4933950" cy="151447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3218281"/>
            <a:ext cx="5149676" cy="1289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3801045"/>
            <a:ext cx="2976549" cy="2446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107504" y="2042369"/>
            <a:ext cx="52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a)</a:t>
            </a:r>
            <a:endParaRPr lang="en-GB" dirty="0"/>
          </a:p>
        </p:txBody>
      </p:sp>
      <p:sp>
        <p:nvSpPr>
          <p:cNvPr id="15" name="Textfeld 14"/>
          <p:cNvSpPr txBox="1"/>
          <p:nvPr/>
        </p:nvSpPr>
        <p:spPr>
          <a:xfrm>
            <a:off x="60500" y="3764679"/>
            <a:ext cx="52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</a:t>
            </a:r>
            <a:r>
              <a:rPr lang="de-DE" dirty="0" smtClean="0"/>
              <a:t>)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5141185" y="5171333"/>
            <a:ext cx="52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</a:t>
            </a:r>
            <a:r>
              <a:rPr lang="de-DE" dirty="0" smtClean="0"/>
              <a:t>)</a:t>
            </a:r>
            <a:endParaRPr lang="en-GB" dirty="0"/>
          </a:p>
        </p:txBody>
      </p:sp>
      <p:sp>
        <p:nvSpPr>
          <p:cNvPr id="17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51204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Lösung Aufgabe 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8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d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51205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116013" y="1196975"/>
            <a:ext cx="1584325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522" y="1772816"/>
            <a:ext cx="5252535" cy="4538519"/>
          </a:xfrm>
          <a:prstGeom prst="rect">
            <a:avLst/>
          </a:prstGeom>
        </p:spPr>
      </p:pic>
      <p:sp>
        <p:nvSpPr>
          <p:cNvPr id="8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460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sp>
        <p:nvSpPr>
          <p:cNvPr id="19468" name="Textfeld 9"/>
          <p:cNvSpPr txBox="1">
            <a:spLocks noChangeArrowheads="1"/>
          </p:cNvSpPr>
          <p:nvPr/>
        </p:nvSpPr>
        <p:spPr bwMode="auto">
          <a:xfrm>
            <a:off x="179388" y="158750"/>
            <a:ext cx="6337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 smtClean="0">
                <a:latin typeface="Arial" panose="020B0604020202020204" pitchFamily="34" charset="0"/>
              </a:rPr>
              <a:t>Auswahlhilfe statistische Tests 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692884"/>
            <a:ext cx="6658354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9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797" t="187" r="283"/>
          <a:stretch/>
        </p:blipFill>
        <p:spPr>
          <a:xfrm>
            <a:off x="307213" y="1700808"/>
            <a:ext cx="5952046" cy="4802180"/>
          </a:xfrm>
          <a:prstGeom prst="rect">
            <a:avLst/>
          </a:prstGeom>
        </p:spPr>
      </p:pic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95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grpSp>
        <p:nvGrpSpPr>
          <p:cNvPr id="8196" name="Gruppieren 122"/>
          <p:cNvGrpSpPr>
            <a:grpSpLocks/>
          </p:cNvGrpSpPr>
          <p:nvPr/>
        </p:nvGrpSpPr>
        <p:grpSpPr bwMode="auto">
          <a:xfrm>
            <a:off x="323850" y="847725"/>
            <a:ext cx="423863" cy="287338"/>
            <a:chOff x="6876256" y="1724661"/>
            <a:chExt cx="424097" cy="288032"/>
          </a:xfrm>
        </p:grpSpPr>
        <p:sp>
          <p:nvSpPr>
            <p:cNvPr id="48" name="Rechteck 47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9" name="Eingekerbter Richtungspfeil 48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8197" name="Textfeld 9"/>
          <p:cNvSpPr txBox="1">
            <a:spLocks noChangeArrowheads="1"/>
          </p:cNvSpPr>
          <p:nvPr/>
        </p:nvSpPr>
        <p:spPr bwMode="auto">
          <a:xfrm>
            <a:off x="179388" y="2317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Grundlagen</a:t>
            </a:r>
          </a:p>
        </p:txBody>
      </p:sp>
      <p:sp>
        <p:nvSpPr>
          <p:cNvPr id="8198" name="Textfeld 10"/>
          <p:cNvSpPr txBox="1">
            <a:spLocks noChangeArrowheads="1"/>
          </p:cNvSpPr>
          <p:nvPr/>
        </p:nvSpPr>
        <p:spPr bwMode="auto">
          <a:xfrm>
            <a:off x="809625" y="800100"/>
            <a:ext cx="3019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Öffnen des Programms</a:t>
            </a:r>
          </a:p>
        </p:txBody>
      </p:sp>
      <p:sp>
        <p:nvSpPr>
          <p:cNvPr id="8199" name="Textfeld 12"/>
          <p:cNvSpPr txBox="1">
            <a:spLocks noChangeArrowheads="1"/>
          </p:cNvSpPr>
          <p:nvPr/>
        </p:nvSpPr>
        <p:spPr bwMode="auto">
          <a:xfrm>
            <a:off x="250825" y="1341438"/>
            <a:ext cx="287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latin typeface="Arial" panose="020B0604020202020204" pitchFamily="34" charset="0"/>
                <a:sym typeface="Wingdings" panose="05000000000000000000" pitchFamily="2" charset="2"/>
              </a:rPr>
              <a:t> Programme  SPSS Statistics</a:t>
            </a:r>
            <a:endParaRPr lang="de-DE" altLang="de-DE" sz="1400">
              <a:latin typeface="Arial" panose="020B0604020202020204" pitchFamily="34" charset="0"/>
            </a:endParaRPr>
          </a:p>
        </p:txBody>
      </p:sp>
      <p:cxnSp>
        <p:nvCxnSpPr>
          <p:cNvPr id="18" name="Gerade Verbindung mit Pfeil 17"/>
          <p:cNvCxnSpPr/>
          <p:nvPr/>
        </p:nvCxnSpPr>
        <p:spPr>
          <a:xfrm rot="5400000" flipH="1" flipV="1">
            <a:off x="4427538" y="386080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02" name="Gruppieren 21"/>
          <p:cNvGrpSpPr>
            <a:grpSpLocks/>
          </p:cNvGrpSpPr>
          <p:nvPr/>
        </p:nvGrpSpPr>
        <p:grpSpPr bwMode="auto">
          <a:xfrm flipV="1">
            <a:off x="1002680" y="2486365"/>
            <a:ext cx="5742608" cy="290438"/>
            <a:chOff x="7452320" y="2745759"/>
            <a:chExt cx="2304256" cy="1115289"/>
          </a:xfrm>
        </p:grpSpPr>
        <p:sp>
          <p:nvSpPr>
            <p:cNvPr id="15" name="Ellipse 14"/>
            <p:cNvSpPr/>
            <p:nvPr/>
          </p:nvSpPr>
          <p:spPr>
            <a:xfrm>
              <a:off x="7452320" y="3716474"/>
              <a:ext cx="144512" cy="14457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cxnSp>
          <p:nvCxnSpPr>
            <p:cNvPr id="21" name="Gerade Verbindung mit Pfeil 20"/>
            <p:cNvCxnSpPr/>
            <p:nvPr/>
          </p:nvCxnSpPr>
          <p:spPr>
            <a:xfrm flipV="1">
              <a:off x="7596832" y="2745759"/>
              <a:ext cx="2159744" cy="100884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03" name="Gruppieren 25"/>
          <p:cNvGrpSpPr>
            <a:grpSpLocks/>
          </p:cNvGrpSpPr>
          <p:nvPr/>
        </p:nvGrpSpPr>
        <p:grpSpPr bwMode="auto">
          <a:xfrm flipV="1">
            <a:off x="1620119" y="3736461"/>
            <a:ext cx="5112469" cy="360362"/>
            <a:chOff x="7452320" y="3407224"/>
            <a:chExt cx="2243971" cy="453824"/>
          </a:xfrm>
        </p:grpSpPr>
        <p:sp>
          <p:nvSpPr>
            <p:cNvPr id="27" name="Ellipse 26"/>
            <p:cNvSpPr/>
            <p:nvPr/>
          </p:nvSpPr>
          <p:spPr>
            <a:xfrm>
              <a:off x="7452320" y="3716650"/>
              <a:ext cx="144516" cy="14439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cxnSp>
          <p:nvCxnSpPr>
            <p:cNvPr id="28" name="Gerade Verbindung mit Pfeil 27"/>
            <p:cNvCxnSpPr/>
            <p:nvPr/>
          </p:nvCxnSpPr>
          <p:spPr>
            <a:xfrm flipV="1">
              <a:off x="7596836" y="3407224"/>
              <a:ext cx="2099455" cy="34592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77" name="Textfeld 29"/>
          <p:cNvSpPr txBox="1">
            <a:spLocks noChangeArrowheads="1"/>
          </p:cNvSpPr>
          <p:nvPr/>
        </p:nvSpPr>
        <p:spPr bwMode="auto">
          <a:xfrm>
            <a:off x="6745288" y="2419805"/>
            <a:ext cx="2157412" cy="95408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 eaLnBrk="1" hangingPunct="1">
              <a:buFontTx/>
              <a:buNone/>
              <a:defRPr sz="1400"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Variablendefinition: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Variablen-Labels,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Werte-Labels,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Fehlende Werte</a:t>
            </a:r>
          </a:p>
        </p:txBody>
      </p:sp>
      <p:sp>
        <p:nvSpPr>
          <p:cNvPr id="11278" name="Textfeld 31"/>
          <p:cNvSpPr txBox="1">
            <a:spLocks noChangeArrowheads="1"/>
          </p:cNvSpPr>
          <p:nvPr/>
        </p:nvSpPr>
        <p:spPr bwMode="auto">
          <a:xfrm>
            <a:off x="6732588" y="3788230"/>
            <a:ext cx="2170112" cy="95408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 eaLnBrk="1" hangingPunct="1">
              <a:buFontTx/>
              <a:buNone/>
              <a:defRPr sz="1400"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Öffnen eines bestehenden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Datensatzes aus (bspw. aus </a:t>
            </a:r>
            <a:r>
              <a:rPr lang="de-DE" altLang="de-DE" dirty="0" err="1" smtClean="0">
                <a:latin typeface="Arial" charset="0"/>
                <a:cs typeface="Arial" charset="0"/>
              </a:rPr>
              <a:t>Limesurvey</a:t>
            </a:r>
            <a:r>
              <a:rPr lang="de-DE" altLang="de-DE" dirty="0" smtClean="0">
                <a:latin typeface="Arial" charset="0"/>
                <a:cs typeface="Arial" charset="0"/>
              </a:rPr>
              <a:t>, etc.) </a:t>
            </a:r>
          </a:p>
        </p:txBody>
      </p:sp>
      <p:sp>
        <p:nvSpPr>
          <p:cNvPr id="2" name="Rechteck 1"/>
          <p:cNvSpPr/>
          <p:nvPr/>
        </p:nvSpPr>
        <p:spPr>
          <a:xfrm>
            <a:off x="6804025" y="1625600"/>
            <a:ext cx="814388" cy="503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4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5300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648084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 smtClean="0">
                <a:latin typeface="Arial" panose="020B0604020202020204" pitchFamily="34" charset="0"/>
              </a:rPr>
              <a:t>SPSS Zugriff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1" dirty="0" smtClean="0">
                <a:latin typeface="Arial" panose="020B0604020202020204" pitchFamily="34" charset="0"/>
              </a:rPr>
              <a:t>über den Virtual Desktop der HS Osnabrück</a:t>
            </a:r>
            <a:endParaRPr lang="de-DE" altLang="de-DE" sz="1800" b="1" dirty="0">
              <a:latin typeface="Arial" panose="020B0604020202020204" pitchFamily="34" charset="0"/>
            </a:endParaRPr>
          </a:p>
        </p:txBody>
      </p:sp>
      <p:sp>
        <p:nvSpPr>
          <p:cNvPr id="55301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116013" y="1196975"/>
            <a:ext cx="1584325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0" y="5949950"/>
            <a:ext cx="8604250" cy="50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0" y="2276475"/>
            <a:ext cx="250825" cy="381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5004048" y="2420888"/>
            <a:ext cx="39604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Die HS besitzt eine Campuslizenz für SPSS</a:t>
            </a:r>
          </a:p>
          <a:p>
            <a:endParaRPr lang="de-DE" dirty="0"/>
          </a:p>
          <a:p>
            <a:r>
              <a:rPr lang="de-DE" dirty="0" smtClean="0"/>
              <a:t>Mit SPSS kann auf allen Rechnern der HS gearbeitet werden (am Campus)</a:t>
            </a:r>
          </a:p>
          <a:p>
            <a:endParaRPr lang="de-DE" dirty="0"/>
          </a:p>
          <a:p>
            <a:r>
              <a:rPr lang="de-DE" dirty="0" smtClean="0"/>
              <a:t>Von zu Hause kann über den </a:t>
            </a:r>
            <a:r>
              <a:rPr lang="de-DE" dirty="0" smtClean="0">
                <a:hlinkClick r:id="rId4"/>
              </a:rPr>
              <a:t>Virtual Desktop </a:t>
            </a:r>
            <a:r>
              <a:rPr lang="de-DE" dirty="0" smtClean="0"/>
              <a:t>mit der Benutzer Kennung zugegriffen werden</a:t>
            </a:r>
          </a:p>
          <a:p>
            <a:endParaRPr lang="de-DE" dirty="0"/>
          </a:p>
          <a:p>
            <a:r>
              <a:rPr lang="de-DE" dirty="0" smtClean="0"/>
              <a:t>Bei Fragen zum </a:t>
            </a:r>
            <a:r>
              <a:rPr lang="de-DE" dirty="0"/>
              <a:t>Virtual Desktop bitte an </a:t>
            </a:r>
            <a:r>
              <a:rPr lang="de-DE" dirty="0" smtClean="0"/>
              <a:t>wenden an folgende Email: support@edvsz.hs-osnabrueck.de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17" y="2492375"/>
            <a:ext cx="3807756" cy="1764804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621617" y="4406047"/>
            <a:ext cx="3807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Eine komplette Anleitung für den SPSS Zugriff ist </a:t>
            </a:r>
            <a:r>
              <a:rPr lang="de-DE" dirty="0" smtClean="0">
                <a:hlinkClick r:id="rId6"/>
              </a:rPr>
              <a:t>hier </a:t>
            </a:r>
            <a:r>
              <a:rPr lang="de-DE" dirty="0" smtClean="0"/>
              <a:t>verfügbar</a:t>
            </a:r>
            <a:endParaRPr lang="de-DE" dirty="0"/>
          </a:p>
        </p:txBody>
      </p:sp>
      <p:sp>
        <p:nvSpPr>
          <p:cNvPr id="11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263981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5300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66248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b="1" dirty="0" smtClean="0">
                <a:latin typeface="Arial" panose="020B0604020202020204" pitchFamily="34" charset="0"/>
              </a:rPr>
              <a:t>Empfehlung: Methodenberatung</a:t>
            </a:r>
            <a:endParaRPr lang="de-DE" altLang="de-DE" b="1" dirty="0">
              <a:latin typeface="Arial" panose="020B0604020202020204" pitchFamily="34" charset="0"/>
            </a:endParaRPr>
          </a:p>
        </p:txBody>
      </p:sp>
      <p:sp>
        <p:nvSpPr>
          <p:cNvPr id="55301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116013" y="1196975"/>
            <a:ext cx="1584325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0" y="5949950"/>
            <a:ext cx="8604250" cy="50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0" y="2276475"/>
            <a:ext cx="250825" cy="381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" y="1269853"/>
            <a:ext cx="3452093" cy="500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3633837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55300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Weiterführende Literatur und Handbücher</a:t>
            </a:r>
          </a:p>
        </p:txBody>
      </p:sp>
      <p:sp>
        <p:nvSpPr>
          <p:cNvPr id="55301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116013" y="1196975"/>
            <a:ext cx="1584325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0" y="5949950"/>
            <a:ext cx="8604250" cy="50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0" y="2276475"/>
            <a:ext cx="250825" cy="381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5305" name="Rechteck 1"/>
          <p:cNvSpPr>
            <a:spLocks noChangeArrowheads="1"/>
          </p:cNvSpPr>
          <p:nvPr/>
        </p:nvSpPr>
        <p:spPr bwMode="auto">
          <a:xfrm>
            <a:off x="179388" y="1149350"/>
            <a:ext cx="8424862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500">
                <a:latin typeface="Arial" panose="020B0604020202020204" pitchFamily="34" charset="0"/>
              </a:rPr>
              <a:t>Bühl, A., SPSS 20, Einführung in die moderne Datenanalyse,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500">
                <a:latin typeface="Arial" panose="020B0604020202020204" pitchFamily="34" charset="0"/>
              </a:rPr>
              <a:t>13. Auflage, München 2012.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5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500">
                <a:latin typeface="Arial" panose="020B0604020202020204" pitchFamily="34" charset="0"/>
              </a:rPr>
              <a:t>Brosius, F., SPSS 20 für Dummies, Wiley-VCH Verlag, 2012.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5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500">
                <a:latin typeface="Arial" panose="020B0604020202020204" pitchFamily="34" charset="0"/>
              </a:rPr>
              <a:t>Brosius, F., SPSS 19, Verlagsgruppe Hültig Jehle Rehm, Heidelberg 2011.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5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500">
                <a:latin typeface="Arial" panose="020B0604020202020204" pitchFamily="34" charset="0"/>
              </a:rPr>
              <a:t>Akremi, L./Baur, N./Fromm, S., Datenanalyse mit SPSS für Fortgeschrittene, 3. Auflage, Wiesbaden 2011.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5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500">
                <a:latin typeface="Arial" panose="020B0604020202020204" pitchFamily="34" charset="0"/>
              </a:rPr>
              <a:t>Fromm, S., Datenanalyse mit SPSS für Fortgeschrittene 2: Multivariate Verfahren für Quer-schnittsdaten, Wiesbaden 2010.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5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500">
                <a:latin typeface="Arial" panose="020B0604020202020204" pitchFamily="34" charset="0"/>
              </a:rPr>
              <a:t>Backhaus, K./ Erichson, B./ Plinke, W./ Weiber, R. (Hg.), Multivariate Analysemethoden. Eine an-wendungsorientierte Einführung, 13. Auflage, Berlin 2011.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5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500">
                <a:latin typeface="Arial" panose="020B0604020202020204" pitchFamily="34" charset="0"/>
              </a:rPr>
              <a:t>Janssen, J./Laatz, W., Statistische Datenanalyse mit SPSS für Windows, Berlin 2010.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5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500">
                <a:latin typeface="Arial" panose="020B0604020202020204" pitchFamily="34" charset="0"/>
              </a:rPr>
              <a:t>Sarstedt, M./ Schütz, T.,/ Raithel, S., IBM SPSS Syntax - Eine anwendungsorientierte Einführung. 2. Auflage, Vahlen Verlag, München 2010.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5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500">
                <a:latin typeface="Arial" panose="020B0604020202020204" pitchFamily="34" charset="0"/>
              </a:rPr>
              <a:t>Hatzinger, R./Nagel, H., PASW Statistics: Statistische Methoden und Fallbeispiele, München 2009. </a:t>
            </a:r>
          </a:p>
        </p:txBody>
      </p:sp>
      <p:sp>
        <p:nvSpPr>
          <p:cNvPr id="11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9219" name="Gruppieren 122"/>
          <p:cNvGrpSpPr>
            <a:grpSpLocks/>
          </p:cNvGrpSpPr>
          <p:nvPr/>
        </p:nvGrpSpPr>
        <p:grpSpPr bwMode="auto">
          <a:xfrm>
            <a:off x="323850" y="847725"/>
            <a:ext cx="423863" cy="287338"/>
            <a:chOff x="6876256" y="1724661"/>
            <a:chExt cx="424097" cy="288032"/>
          </a:xfrm>
        </p:grpSpPr>
        <p:sp>
          <p:nvSpPr>
            <p:cNvPr id="48" name="Rechteck 47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9" name="Eingekerbter Richtungspfeil 48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9220" name="Textfeld 9"/>
          <p:cNvSpPr txBox="1">
            <a:spLocks noChangeArrowheads="1"/>
          </p:cNvSpPr>
          <p:nvPr/>
        </p:nvSpPr>
        <p:spPr bwMode="auto">
          <a:xfrm>
            <a:off x="179388" y="188913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Grundlagen</a:t>
            </a:r>
          </a:p>
        </p:txBody>
      </p:sp>
      <p:sp>
        <p:nvSpPr>
          <p:cNvPr id="9221" name="Textfeld 10"/>
          <p:cNvSpPr txBox="1">
            <a:spLocks noChangeArrowheads="1"/>
          </p:cNvSpPr>
          <p:nvPr/>
        </p:nvSpPr>
        <p:spPr bwMode="auto">
          <a:xfrm>
            <a:off x="809625" y="800100"/>
            <a:ext cx="57546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Der Dateneditor – Variablen und Datenansicht</a:t>
            </a:r>
          </a:p>
        </p:txBody>
      </p:sp>
      <p:sp>
        <p:nvSpPr>
          <p:cNvPr id="9222" name="Textfeld 4"/>
          <p:cNvSpPr txBox="1">
            <a:spLocks noChangeArrowheads="1"/>
          </p:cNvSpPr>
          <p:nvPr/>
        </p:nvSpPr>
        <p:spPr bwMode="auto">
          <a:xfrm>
            <a:off x="7885113" y="1628775"/>
            <a:ext cx="1295400" cy="2778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pic>
        <p:nvPicPr>
          <p:cNvPr id="9223" name="Grafik 12" descr="2_Datenansich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3" y="1685925"/>
            <a:ext cx="4968875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Grafik 13" descr="3_Variablenansich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3" y="3919538"/>
            <a:ext cx="49688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5" name="Gruppieren 14"/>
          <p:cNvGrpSpPr>
            <a:grpSpLocks/>
          </p:cNvGrpSpPr>
          <p:nvPr/>
        </p:nvGrpSpPr>
        <p:grpSpPr bwMode="auto">
          <a:xfrm>
            <a:off x="3514725" y="3233738"/>
            <a:ext cx="877888" cy="144462"/>
            <a:chOff x="6718914" y="3716742"/>
            <a:chExt cx="877422" cy="144306"/>
          </a:xfrm>
        </p:grpSpPr>
        <p:sp>
          <p:nvSpPr>
            <p:cNvPr id="16" name="Ellipse 15"/>
            <p:cNvSpPr/>
            <p:nvPr/>
          </p:nvSpPr>
          <p:spPr>
            <a:xfrm>
              <a:off x="7451950" y="3716742"/>
              <a:ext cx="144386" cy="1443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cxnSp>
          <p:nvCxnSpPr>
            <p:cNvPr id="17" name="Gerade Verbindung mit Pfeil 16"/>
            <p:cNvCxnSpPr/>
            <p:nvPr/>
          </p:nvCxnSpPr>
          <p:spPr>
            <a:xfrm flipH="1">
              <a:off x="6718914" y="3777002"/>
              <a:ext cx="748902" cy="1268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26" name="Gruppieren 21"/>
          <p:cNvGrpSpPr>
            <a:grpSpLocks/>
          </p:cNvGrpSpPr>
          <p:nvPr/>
        </p:nvGrpSpPr>
        <p:grpSpPr bwMode="auto">
          <a:xfrm>
            <a:off x="3514725" y="5367338"/>
            <a:ext cx="1670050" cy="207962"/>
            <a:chOff x="6090648" y="3666309"/>
            <a:chExt cx="1505688" cy="194739"/>
          </a:xfrm>
        </p:grpSpPr>
        <p:sp>
          <p:nvSpPr>
            <p:cNvPr id="23" name="Ellipse 22"/>
            <p:cNvSpPr/>
            <p:nvPr/>
          </p:nvSpPr>
          <p:spPr>
            <a:xfrm>
              <a:off x="7451779" y="3716852"/>
              <a:ext cx="144557" cy="1441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cxnSp>
          <p:nvCxnSpPr>
            <p:cNvPr id="24" name="Gerade Verbindung mit Pfeil 23"/>
            <p:cNvCxnSpPr/>
            <p:nvPr/>
          </p:nvCxnSpPr>
          <p:spPr>
            <a:xfrm flipH="1" flipV="1">
              <a:off x="6090648" y="3666309"/>
              <a:ext cx="1388324" cy="87707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00" name="Textfeld 27"/>
          <p:cNvSpPr txBox="1">
            <a:spLocks noChangeArrowheads="1"/>
          </p:cNvSpPr>
          <p:nvPr/>
        </p:nvSpPr>
        <p:spPr bwMode="auto">
          <a:xfrm>
            <a:off x="153988" y="3049588"/>
            <a:ext cx="3305175" cy="7397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 eaLnBrk="1" hangingPunct="1">
              <a:buFontTx/>
              <a:buNone/>
              <a:defRPr sz="1400"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altLang="de-DE" b="1" dirty="0" smtClean="0">
                <a:latin typeface="Arial" charset="0"/>
                <a:cs typeface="Arial" charset="0"/>
              </a:rPr>
              <a:t>Datenansicht: </a:t>
            </a:r>
            <a:r>
              <a:rPr lang="de-DE" altLang="de-DE" dirty="0" smtClean="0">
                <a:latin typeface="Arial" charset="0"/>
                <a:cs typeface="Arial" charset="0"/>
              </a:rPr>
              <a:t>Darstellung des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Datensatzes mit einzelnen Fällen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und Variablen.</a:t>
            </a:r>
          </a:p>
        </p:txBody>
      </p:sp>
      <p:sp>
        <p:nvSpPr>
          <p:cNvPr id="12301" name="Textfeld 28"/>
          <p:cNvSpPr txBox="1">
            <a:spLocks noChangeArrowheads="1"/>
          </p:cNvSpPr>
          <p:nvPr/>
        </p:nvSpPr>
        <p:spPr bwMode="auto">
          <a:xfrm>
            <a:off x="166688" y="4508500"/>
            <a:ext cx="3292475" cy="138588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 eaLnBrk="1" hangingPunct="1">
              <a:buFontTx/>
              <a:buNone/>
              <a:defRPr sz="1400"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altLang="de-DE" b="1" dirty="0" smtClean="0">
                <a:latin typeface="Arial" charset="0"/>
                <a:cs typeface="Arial" charset="0"/>
              </a:rPr>
              <a:t>Variablenansicht: </a:t>
            </a:r>
            <a:r>
              <a:rPr lang="de-DE" altLang="de-DE" dirty="0" smtClean="0">
                <a:latin typeface="Arial" charset="0"/>
                <a:cs typeface="Arial" charset="0"/>
              </a:rPr>
              <a:t>Darstellung und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Bearbeitungsmenü von Variablenattributen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wie Datentyp (Skalenniveau), Variablen-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und Wertelabels.</a:t>
            </a:r>
          </a:p>
        </p:txBody>
      </p:sp>
      <p:grpSp>
        <p:nvGrpSpPr>
          <p:cNvPr id="9229" name="Gruppieren 32"/>
          <p:cNvGrpSpPr>
            <a:grpSpLocks/>
          </p:cNvGrpSpPr>
          <p:nvPr/>
        </p:nvGrpSpPr>
        <p:grpSpPr bwMode="auto">
          <a:xfrm>
            <a:off x="3514725" y="1808163"/>
            <a:ext cx="5473700" cy="287337"/>
            <a:chOff x="7127777" y="3624119"/>
            <a:chExt cx="5472607" cy="360039"/>
          </a:xfrm>
        </p:grpSpPr>
        <p:sp>
          <p:nvSpPr>
            <p:cNvPr id="34" name="Ellipse 33"/>
            <p:cNvSpPr/>
            <p:nvPr/>
          </p:nvSpPr>
          <p:spPr>
            <a:xfrm>
              <a:off x="7451562" y="3624119"/>
              <a:ext cx="5148822" cy="36003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cxnSp>
          <p:nvCxnSpPr>
            <p:cNvPr id="35" name="Gerade Verbindung mit Pfeil 34"/>
            <p:cNvCxnSpPr/>
            <p:nvPr/>
          </p:nvCxnSpPr>
          <p:spPr>
            <a:xfrm rot="10800000">
              <a:off x="7127777" y="3767339"/>
              <a:ext cx="339657" cy="3381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03" name="Textfeld 38"/>
          <p:cNvSpPr txBox="1">
            <a:spLocks noChangeArrowheads="1"/>
          </p:cNvSpPr>
          <p:nvPr/>
        </p:nvSpPr>
        <p:spPr bwMode="auto">
          <a:xfrm>
            <a:off x="166688" y="1681163"/>
            <a:ext cx="3292475" cy="95408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de-DE" altLang="de-DE" sz="1400" dirty="0" smtClean="0">
                <a:latin typeface="Arial" charset="0"/>
                <a:cs typeface="Arial" charset="0"/>
              </a:rPr>
              <a:t>Die</a:t>
            </a:r>
            <a:r>
              <a:rPr lang="de-DE" altLang="de-DE" sz="1400" b="1" dirty="0" smtClean="0">
                <a:latin typeface="Arial" charset="0"/>
                <a:cs typeface="Arial" charset="0"/>
              </a:rPr>
              <a:t> Menüpunkte</a:t>
            </a:r>
            <a:r>
              <a:rPr lang="de-DE" altLang="de-DE" sz="1400" dirty="0" smtClean="0">
                <a:latin typeface="Arial" charset="0"/>
                <a:cs typeface="Arial" charset="0"/>
              </a:rPr>
              <a:t> zum Bearbeiten der 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de-DE" altLang="de-DE" sz="1400" dirty="0" smtClean="0">
                <a:latin typeface="Arial" charset="0"/>
                <a:cs typeface="Arial" charset="0"/>
              </a:rPr>
              <a:t>Variablen, Daten und zur Erstellung von Statistiken, sind im Dateneditor, 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de-DE" altLang="de-DE" sz="1400" dirty="0" smtClean="0">
                <a:latin typeface="Arial" charset="0"/>
                <a:cs typeface="Arial" charset="0"/>
              </a:rPr>
              <a:t>Viewer und Syntax-Editor verfügbar!</a:t>
            </a:r>
          </a:p>
        </p:txBody>
      </p:sp>
      <p:sp>
        <p:nvSpPr>
          <p:cNvPr id="25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Grafik 25" descr="4_View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49388"/>
            <a:ext cx="74168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grpSp>
        <p:nvGrpSpPr>
          <p:cNvPr id="10245" name="Gruppieren 122"/>
          <p:cNvGrpSpPr>
            <a:grpSpLocks/>
          </p:cNvGrpSpPr>
          <p:nvPr/>
        </p:nvGrpSpPr>
        <p:grpSpPr bwMode="auto">
          <a:xfrm>
            <a:off x="323850" y="955675"/>
            <a:ext cx="423863" cy="287338"/>
            <a:chOff x="6876256" y="1724661"/>
            <a:chExt cx="424097" cy="288032"/>
          </a:xfrm>
        </p:grpSpPr>
        <p:sp>
          <p:nvSpPr>
            <p:cNvPr id="48" name="Rechteck 47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9" name="Eingekerbter Richtungspfeil 48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0246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Grundlagen</a:t>
            </a:r>
          </a:p>
        </p:txBody>
      </p:sp>
      <p:sp>
        <p:nvSpPr>
          <p:cNvPr id="10247" name="Textfeld 10"/>
          <p:cNvSpPr txBox="1">
            <a:spLocks noChangeArrowheads="1"/>
          </p:cNvSpPr>
          <p:nvPr/>
        </p:nvSpPr>
        <p:spPr bwMode="auto">
          <a:xfrm>
            <a:off x="809625" y="908050"/>
            <a:ext cx="3998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Der Viewer – Ergebnisausgabe</a:t>
            </a:r>
          </a:p>
        </p:txBody>
      </p:sp>
      <p:grpSp>
        <p:nvGrpSpPr>
          <p:cNvPr id="10248" name="Gruppieren 13"/>
          <p:cNvGrpSpPr>
            <a:grpSpLocks/>
          </p:cNvGrpSpPr>
          <p:nvPr/>
        </p:nvGrpSpPr>
        <p:grpSpPr bwMode="auto">
          <a:xfrm>
            <a:off x="2555875" y="1492250"/>
            <a:ext cx="1727200" cy="533400"/>
            <a:chOff x="7020272" y="3810816"/>
            <a:chExt cx="1728192" cy="532512"/>
          </a:xfrm>
        </p:grpSpPr>
        <p:sp>
          <p:nvSpPr>
            <p:cNvPr id="15" name="Ellipse 14"/>
            <p:cNvSpPr/>
            <p:nvPr/>
          </p:nvSpPr>
          <p:spPr>
            <a:xfrm>
              <a:off x="7020272" y="3810816"/>
              <a:ext cx="935575" cy="3375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cxnSp>
          <p:nvCxnSpPr>
            <p:cNvPr id="16" name="Gerade Verbindung mit Pfeil 15"/>
            <p:cNvCxnSpPr/>
            <p:nvPr/>
          </p:nvCxnSpPr>
          <p:spPr>
            <a:xfrm>
              <a:off x="7955847" y="3994659"/>
              <a:ext cx="792617" cy="348669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2" name="Textfeld 18"/>
          <p:cNvSpPr txBox="1">
            <a:spLocks noChangeArrowheads="1"/>
          </p:cNvSpPr>
          <p:nvPr/>
        </p:nvSpPr>
        <p:spPr bwMode="auto">
          <a:xfrm>
            <a:off x="4283075" y="1781175"/>
            <a:ext cx="2124075" cy="3079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de-DE"/>
            </a:defPPr>
            <a:lvl1pPr eaLnBrk="1" hangingPunct="1">
              <a:buFontTx/>
              <a:buNone/>
              <a:defRPr sz="1400"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Zusätzliche Menüpunkte</a:t>
            </a:r>
          </a:p>
        </p:txBody>
      </p:sp>
      <p:grpSp>
        <p:nvGrpSpPr>
          <p:cNvPr id="10250" name="Gruppieren 19"/>
          <p:cNvGrpSpPr>
            <a:grpSpLocks/>
          </p:cNvGrpSpPr>
          <p:nvPr/>
        </p:nvGrpSpPr>
        <p:grpSpPr bwMode="auto">
          <a:xfrm>
            <a:off x="750888" y="3043238"/>
            <a:ext cx="2236787" cy="931862"/>
            <a:chOff x="7307806" y="3217223"/>
            <a:chExt cx="2233452" cy="931315"/>
          </a:xfrm>
        </p:grpSpPr>
        <p:sp>
          <p:nvSpPr>
            <p:cNvPr id="21" name="Ellipse 20"/>
            <p:cNvSpPr/>
            <p:nvPr/>
          </p:nvSpPr>
          <p:spPr>
            <a:xfrm>
              <a:off x="7307806" y="3988295"/>
              <a:ext cx="169609" cy="16024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cxnSp>
          <p:nvCxnSpPr>
            <p:cNvPr id="22" name="Gerade Verbindung mit Pfeil 21"/>
            <p:cNvCxnSpPr>
              <a:stCxn id="21" idx="4"/>
            </p:cNvCxnSpPr>
            <p:nvPr/>
          </p:nvCxnSpPr>
          <p:spPr>
            <a:xfrm flipV="1">
              <a:off x="7393403" y="3217223"/>
              <a:ext cx="2147855" cy="93131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4" name="Textfeld 23"/>
          <p:cNvSpPr txBox="1">
            <a:spLocks noChangeArrowheads="1"/>
          </p:cNvSpPr>
          <p:nvPr/>
        </p:nvSpPr>
        <p:spPr bwMode="auto">
          <a:xfrm>
            <a:off x="3057525" y="2673350"/>
            <a:ext cx="2093913" cy="739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de-DE" altLang="de-DE" sz="1400" smtClean="0">
                <a:latin typeface="Arial" charset="0"/>
                <a:cs typeface="Arial" charset="0"/>
              </a:rPr>
              <a:t>Tabellenform der 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de-DE" altLang="de-DE" sz="1400" smtClean="0">
                <a:latin typeface="Arial" charset="0"/>
                <a:cs typeface="Arial" charset="0"/>
              </a:rPr>
              <a:t>Darstellung mit Ein- 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de-DE" altLang="de-DE" sz="1400" smtClean="0">
                <a:latin typeface="Arial" charset="0"/>
                <a:cs typeface="Arial" charset="0"/>
              </a:rPr>
              <a:t>und Ausblendfunktionen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77825" y="4578350"/>
            <a:ext cx="64262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de-DE"/>
            </a:defPPr>
            <a:lvl1pPr eaLnBrk="1" hangingPunct="1">
              <a:buFontTx/>
              <a:buNone/>
              <a:defRPr sz="1400"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 smtClean="0">
                <a:latin typeface="Arial" charset="0"/>
                <a:cs typeface="Arial" charset="0"/>
              </a:rPr>
              <a:t>Der Viewer erscheint immer, sobald Sie Variablen </a:t>
            </a:r>
            <a:r>
              <a:rPr lang="de-DE" dirty="0" err="1" smtClean="0">
                <a:latin typeface="Arial" charset="0"/>
                <a:cs typeface="Arial" charset="0"/>
              </a:rPr>
              <a:t>umkodieren</a:t>
            </a:r>
            <a:r>
              <a:rPr lang="de-DE" dirty="0" smtClean="0">
                <a:latin typeface="Arial" charset="0"/>
                <a:cs typeface="Arial" charset="0"/>
              </a:rPr>
              <a:t>, </a:t>
            </a:r>
          </a:p>
          <a:p>
            <a:pPr>
              <a:defRPr/>
            </a:pPr>
            <a:r>
              <a:rPr lang="de-DE" dirty="0" smtClean="0">
                <a:latin typeface="Arial" charset="0"/>
                <a:cs typeface="Arial" charset="0"/>
              </a:rPr>
              <a:t>      den Datensatz speichern oder sich Ergebnisse ausgeben lassen.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 smtClean="0">
                <a:latin typeface="Arial" charset="0"/>
                <a:cs typeface="Arial" charset="0"/>
              </a:rPr>
              <a:t>In vielen Fällen können Sie den Viewer ohne abzuspeichern schließen.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 smtClean="0">
                <a:latin typeface="Arial" charset="0"/>
                <a:cs typeface="Arial" charset="0"/>
              </a:rPr>
              <a:t>Für die Dokumentation von Variablentransformationen (</a:t>
            </a:r>
            <a:r>
              <a:rPr lang="de-DE" dirty="0" err="1" smtClean="0">
                <a:latin typeface="Arial" charset="0"/>
                <a:cs typeface="Arial" charset="0"/>
              </a:rPr>
              <a:t>Umkodierung</a:t>
            </a:r>
            <a:r>
              <a:rPr lang="de-DE" dirty="0" smtClean="0">
                <a:latin typeface="Arial" charset="0"/>
                <a:cs typeface="Arial" charset="0"/>
              </a:rPr>
              <a:t>, etc.) </a:t>
            </a:r>
          </a:p>
          <a:p>
            <a:pPr>
              <a:defRPr/>
            </a:pPr>
            <a:r>
              <a:rPr lang="de-DE" dirty="0" smtClean="0">
                <a:latin typeface="Arial" charset="0"/>
                <a:cs typeface="Arial" charset="0"/>
              </a:rPr>
              <a:t>      und für die Ergebnisdokumentation sollten Sie den Viewer mit gut </a:t>
            </a:r>
          </a:p>
          <a:p>
            <a:pPr>
              <a:defRPr/>
            </a:pPr>
            <a:r>
              <a:rPr lang="de-DE" dirty="0" smtClean="0">
                <a:latin typeface="Arial" charset="0"/>
                <a:cs typeface="Arial" charset="0"/>
              </a:rPr>
              <a:t>      nachvollziehbaren Notationen speichern.</a:t>
            </a:r>
          </a:p>
          <a:p>
            <a:pPr>
              <a:defRPr/>
            </a:pPr>
            <a:endParaRPr lang="de-DE" dirty="0" smtClean="0">
              <a:latin typeface="Arial" charset="0"/>
              <a:cs typeface="Arial" charset="0"/>
            </a:endParaRPr>
          </a:p>
        </p:txBody>
      </p:sp>
      <p:sp>
        <p:nvSpPr>
          <p:cNvPr id="23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267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grpSp>
        <p:nvGrpSpPr>
          <p:cNvPr id="11268" name="Gruppieren 122"/>
          <p:cNvGrpSpPr>
            <a:grpSpLocks/>
          </p:cNvGrpSpPr>
          <p:nvPr/>
        </p:nvGrpSpPr>
        <p:grpSpPr bwMode="auto">
          <a:xfrm>
            <a:off x="323850" y="847725"/>
            <a:ext cx="423863" cy="287338"/>
            <a:chOff x="6876256" y="1724661"/>
            <a:chExt cx="424097" cy="288032"/>
          </a:xfrm>
        </p:grpSpPr>
        <p:sp>
          <p:nvSpPr>
            <p:cNvPr id="48" name="Rechteck 47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9" name="Eingekerbter Richtungspfeil 48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1269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Grundlagen</a:t>
            </a:r>
          </a:p>
        </p:txBody>
      </p:sp>
      <p:sp>
        <p:nvSpPr>
          <p:cNvPr id="11270" name="Textfeld 10"/>
          <p:cNvSpPr txBox="1">
            <a:spLocks noChangeArrowheads="1"/>
          </p:cNvSpPr>
          <p:nvPr/>
        </p:nvSpPr>
        <p:spPr bwMode="auto">
          <a:xfrm>
            <a:off x="809625" y="800100"/>
            <a:ext cx="1025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Syntax</a:t>
            </a:r>
          </a:p>
        </p:txBody>
      </p:sp>
      <p:pic>
        <p:nvPicPr>
          <p:cNvPr id="11271" name="Grafik 12" descr="5_Synta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700213"/>
            <a:ext cx="6551613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2" name="Gruppieren 13"/>
          <p:cNvGrpSpPr>
            <a:grpSpLocks/>
          </p:cNvGrpSpPr>
          <p:nvPr/>
        </p:nvGrpSpPr>
        <p:grpSpPr bwMode="auto">
          <a:xfrm>
            <a:off x="6084888" y="1744663"/>
            <a:ext cx="935037" cy="1108075"/>
            <a:chOff x="7020272" y="3810816"/>
            <a:chExt cx="936104" cy="1108576"/>
          </a:xfrm>
        </p:grpSpPr>
        <p:sp>
          <p:nvSpPr>
            <p:cNvPr id="15" name="Ellipse 14"/>
            <p:cNvSpPr/>
            <p:nvPr/>
          </p:nvSpPr>
          <p:spPr>
            <a:xfrm>
              <a:off x="7020272" y="3810816"/>
              <a:ext cx="936104" cy="33829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cxnSp>
          <p:nvCxnSpPr>
            <p:cNvPr id="16" name="Gerade Verbindung mit Pfeil 15"/>
            <p:cNvCxnSpPr/>
            <p:nvPr/>
          </p:nvCxnSpPr>
          <p:spPr>
            <a:xfrm rot="5400000">
              <a:off x="6936299" y="4390412"/>
              <a:ext cx="757580" cy="30038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46" name="Textfeld 19"/>
          <p:cNvSpPr txBox="1">
            <a:spLocks noChangeArrowheads="1"/>
          </p:cNvSpPr>
          <p:nvPr/>
        </p:nvSpPr>
        <p:spPr bwMode="auto">
          <a:xfrm>
            <a:off x="5508625" y="2924175"/>
            <a:ext cx="1419225" cy="3079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de-DE"/>
            </a:defPPr>
            <a:lvl1pPr eaLnBrk="1" hangingPunct="1">
              <a:buFontTx/>
              <a:buNone/>
              <a:defRPr sz="1400"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Befehlseingabe</a:t>
            </a:r>
          </a:p>
        </p:txBody>
      </p:sp>
      <p:sp>
        <p:nvSpPr>
          <p:cNvPr id="11274" name="Textfeld 20"/>
          <p:cNvSpPr txBox="1">
            <a:spLocks noChangeArrowheads="1"/>
          </p:cNvSpPr>
          <p:nvPr/>
        </p:nvSpPr>
        <p:spPr bwMode="auto">
          <a:xfrm>
            <a:off x="827088" y="1268413"/>
            <a:ext cx="31988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latin typeface="Arial" panose="020B0604020202020204" pitchFamily="34" charset="0"/>
                <a:sym typeface="Wingdings" panose="05000000000000000000" pitchFamily="2" charset="2"/>
              </a:rPr>
              <a:t>Öffne über:  Datei  Neu  Syntax</a:t>
            </a:r>
            <a:endParaRPr lang="de-DE" altLang="de-DE" sz="1400">
              <a:latin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903" y="3563216"/>
            <a:ext cx="2447925" cy="504825"/>
          </a:xfrm>
          <a:prstGeom prst="rect">
            <a:avLst/>
          </a:prstGeom>
        </p:spPr>
      </p:pic>
      <p:sp>
        <p:nvSpPr>
          <p:cNvPr id="17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/>
          <p:cNvSpPr/>
          <p:nvPr/>
        </p:nvSpPr>
        <p:spPr>
          <a:xfrm>
            <a:off x="6659563" y="1700213"/>
            <a:ext cx="741362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291" name="Rechteck 86"/>
          <p:cNvSpPr>
            <a:spLocks noChangeArrowheads="1"/>
          </p:cNvSpPr>
          <p:nvPr/>
        </p:nvSpPr>
        <p:spPr bwMode="auto">
          <a:xfrm>
            <a:off x="179388" y="188913"/>
            <a:ext cx="55467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>
                <a:latin typeface="Arial" panose="020B0604020202020204" pitchFamily="34" charset="0"/>
              </a:rPr>
              <a:t>Was sind Variablen und welche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>
                <a:latin typeface="Arial" panose="020B0604020202020204" pitchFamily="34" charset="0"/>
              </a:rPr>
              <a:t>Unterscheidungsmöglichkeiten gibt es?</a:t>
            </a:r>
            <a:endParaRPr lang="de-DE" altLang="de-DE" sz="2400" b="1">
              <a:latin typeface="Arial" panose="020B0604020202020204" pitchFamily="34" charset="0"/>
            </a:endParaRPr>
          </a:p>
        </p:txBody>
      </p:sp>
      <p:sp>
        <p:nvSpPr>
          <p:cNvPr id="15372" name="Textfeld 54"/>
          <p:cNvSpPr txBox="1">
            <a:spLocks noChangeArrowheads="1"/>
          </p:cNvSpPr>
          <p:nvPr/>
        </p:nvSpPr>
        <p:spPr bwMode="auto">
          <a:xfrm>
            <a:off x="809625" y="2012950"/>
            <a:ext cx="7291388" cy="738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de-DE"/>
            </a:defPPr>
            <a:lvl1pPr eaLnBrk="1" hangingPunct="1">
              <a:buFontTx/>
              <a:buNone/>
              <a:defRPr sz="1400"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altLang="de-DE" b="1" dirty="0" smtClean="0">
                <a:latin typeface="Arial" charset="0"/>
                <a:cs typeface="Arial" charset="0"/>
              </a:rPr>
              <a:t>1. Merkmalsträgern </a:t>
            </a:r>
            <a:r>
              <a:rPr lang="de-DE" altLang="de-DE" dirty="0" smtClean="0">
                <a:latin typeface="Arial" charset="0"/>
                <a:cs typeface="Arial" charset="0"/>
                <a:sym typeface="Wingdings" pitchFamily="2" charset="2"/>
              </a:rPr>
              <a:t> bspw. der Kunde, Krankenhaus</a:t>
            </a:r>
            <a:endParaRPr lang="de-DE" altLang="de-DE" dirty="0" smtClean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de-DE" altLang="de-DE" b="1" dirty="0" smtClean="0">
                <a:latin typeface="Arial" charset="0"/>
                <a:cs typeface="Arial" charset="0"/>
              </a:rPr>
              <a:t>2. Variablen </a:t>
            </a:r>
            <a:r>
              <a:rPr lang="de-DE" altLang="de-DE" dirty="0" smtClean="0">
                <a:latin typeface="Arial" charset="0"/>
                <a:cs typeface="Arial" charset="0"/>
              </a:rPr>
              <a:t>(bzw. Merkmal oder Merkmalsdimensionen) </a:t>
            </a:r>
            <a:r>
              <a:rPr lang="de-DE" altLang="de-DE" dirty="0" smtClean="0">
                <a:latin typeface="Arial" charset="0"/>
                <a:cs typeface="Arial" charset="0"/>
                <a:sym typeface="Wingdings" pitchFamily="2" charset="2"/>
              </a:rPr>
              <a:t> bspw. das  Alter (des Kunden)</a:t>
            </a:r>
          </a:p>
          <a:p>
            <a:pPr>
              <a:defRPr/>
            </a:pPr>
            <a:r>
              <a:rPr lang="de-DE" altLang="de-DE" b="1" dirty="0" smtClean="0">
                <a:latin typeface="Arial" charset="0"/>
                <a:cs typeface="Arial" charset="0"/>
              </a:rPr>
              <a:t>3. Ausprägungen </a:t>
            </a:r>
            <a:r>
              <a:rPr lang="de-DE" altLang="de-DE" dirty="0" smtClean="0">
                <a:latin typeface="Arial" charset="0"/>
                <a:cs typeface="Arial" charset="0"/>
              </a:rPr>
              <a:t>von Variablen (bzw. Kategorien, Merkmalsausprägungen) </a:t>
            </a:r>
            <a:r>
              <a:rPr lang="de-DE" altLang="de-DE" dirty="0" smtClean="0">
                <a:latin typeface="Arial" charset="0"/>
                <a:cs typeface="Arial" charset="0"/>
                <a:sym typeface="Wingdings" pitchFamily="2" charset="2"/>
              </a:rPr>
              <a:t> 5 Jahre</a:t>
            </a:r>
            <a:endParaRPr lang="de-DE" altLang="de-DE" dirty="0" smtClean="0">
              <a:latin typeface="Arial" charset="0"/>
              <a:cs typeface="Arial" charset="0"/>
            </a:endParaRPr>
          </a:p>
        </p:txBody>
      </p:sp>
      <p:sp>
        <p:nvSpPr>
          <p:cNvPr id="12293" name="Textfeld 21"/>
          <p:cNvSpPr txBox="1">
            <a:spLocks noChangeArrowheads="1"/>
          </p:cNvSpPr>
          <p:nvPr/>
        </p:nvSpPr>
        <p:spPr bwMode="auto">
          <a:xfrm>
            <a:off x="827088" y="1136650"/>
            <a:ext cx="6534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„Ein Variable bezeichnet ein Merkmal oder 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eine  Eigenschaft“ </a:t>
            </a:r>
          </a:p>
        </p:txBody>
      </p:sp>
      <p:grpSp>
        <p:nvGrpSpPr>
          <p:cNvPr id="12294" name="Gruppieren 122"/>
          <p:cNvGrpSpPr>
            <a:grpSpLocks/>
          </p:cNvGrpSpPr>
          <p:nvPr/>
        </p:nvGrpSpPr>
        <p:grpSpPr bwMode="auto">
          <a:xfrm>
            <a:off x="323850" y="1196975"/>
            <a:ext cx="423863" cy="287338"/>
            <a:chOff x="6876256" y="1724661"/>
            <a:chExt cx="424097" cy="288032"/>
          </a:xfrm>
        </p:grpSpPr>
        <p:sp>
          <p:nvSpPr>
            <p:cNvPr id="57" name="Rechteck 56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58" name="Eingekerbter Richtungspfeil 57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uppieren 141"/>
          <p:cNvGrpSpPr>
            <a:grpSpLocks/>
          </p:cNvGrpSpPr>
          <p:nvPr/>
        </p:nvGrpSpPr>
        <p:grpSpPr bwMode="auto">
          <a:xfrm>
            <a:off x="827088" y="2997200"/>
            <a:ext cx="6858000" cy="1895475"/>
            <a:chOff x="468213" y="1903548"/>
            <a:chExt cx="6552728" cy="2989598"/>
          </a:xfrm>
        </p:grpSpPr>
        <p:grpSp>
          <p:nvGrpSpPr>
            <p:cNvPr id="12333" name="Gruppieren 136"/>
            <p:cNvGrpSpPr>
              <a:grpSpLocks/>
            </p:cNvGrpSpPr>
            <p:nvPr/>
          </p:nvGrpSpPr>
          <p:grpSpPr bwMode="auto">
            <a:xfrm>
              <a:off x="468213" y="1907506"/>
              <a:ext cx="6552728" cy="2985640"/>
              <a:chOff x="467544" y="953808"/>
              <a:chExt cx="7652092" cy="3771336"/>
            </a:xfrm>
          </p:grpSpPr>
          <p:sp>
            <p:nvSpPr>
              <p:cNvPr id="69" name="Textfeld 130"/>
              <p:cNvSpPr txBox="1">
                <a:spLocks noChangeArrowheads="1"/>
              </p:cNvSpPr>
              <p:nvPr/>
            </p:nvSpPr>
            <p:spPr bwMode="auto">
              <a:xfrm>
                <a:off x="467544" y="955135"/>
                <a:ext cx="1758918" cy="613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eaLnBrk="1" hangingPunct="1">
                  <a:buFontTx/>
                  <a:buNone/>
                  <a:defRPr sz="1400" b="1">
                    <a:ea typeface="ＭＳ Ｐゴシック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Calibri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Calibri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Calibri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Calibri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latin typeface="Calibri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latin typeface="Calibri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latin typeface="Calibri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latin typeface="Calibri" pitchFamily="34" charset="0"/>
                    <a:ea typeface="ＭＳ Ｐゴシック" pitchFamily="34" charset="-128"/>
                  </a:defRPr>
                </a:lvl9pPr>
              </a:lstStyle>
              <a:p>
                <a:pPr>
                  <a:defRPr/>
                </a:pPr>
                <a:r>
                  <a:rPr lang="de-DE" altLang="de-DE" b="0" dirty="0" smtClean="0">
                    <a:latin typeface="Arial" charset="0"/>
                    <a:cs typeface="Arial" charset="0"/>
                  </a:rPr>
                  <a:t>Merkmalsträger 1</a:t>
                </a:r>
              </a:p>
            </p:txBody>
          </p:sp>
          <p:grpSp>
            <p:nvGrpSpPr>
              <p:cNvPr id="12338" name="Gruppieren 129"/>
              <p:cNvGrpSpPr>
                <a:grpSpLocks/>
              </p:cNvGrpSpPr>
              <p:nvPr/>
            </p:nvGrpSpPr>
            <p:grpSpPr bwMode="auto">
              <a:xfrm>
                <a:off x="683568" y="1700808"/>
                <a:ext cx="7436068" cy="3024336"/>
                <a:chOff x="683568" y="1700808"/>
                <a:chExt cx="7436068" cy="3024336"/>
              </a:xfrm>
            </p:grpSpPr>
            <p:pic>
              <p:nvPicPr>
                <p:cNvPr id="12339" name="Picture 2" descr="mensch.jp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3568" y="1700808"/>
                  <a:ext cx="1603420" cy="29523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340" name="Picture 2" descr="mensch.jp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5776" y="1772816"/>
                  <a:ext cx="1603420" cy="29523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341" name="Picture 2" descr="mensch.jp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5331" y="1700808"/>
                  <a:ext cx="1603420" cy="29523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342" name="Picture 2" descr="mensch.jp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16216" y="1700808"/>
                  <a:ext cx="1603420" cy="29523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63" name="Textfeld 138"/>
            <p:cNvSpPr txBox="1">
              <a:spLocks noChangeArrowheads="1"/>
            </p:cNvSpPr>
            <p:nvPr/>
          </p:nvSpPr>
          <p:spPr bwMode="auto">
            <a:xfrm>
              <a:off x="2124597" y="1903548"/>
              <a:ext cx="1506217" cy="4857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>
              <a:defPPr>
                <a:defRPr lang="de-DE"/>
              </a:defPPr>
              <a:lvl1pPr eaLnBrk="1" hangingPunct="1">
                <a:buFontTx/>
                <a:buNone/>
                <a:defRPr sz="1400" b="0"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Calibri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Calibri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Calibri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9pPr>
            </a:lstStyle>
            <a:p>
              <a:pPr>
                <a:defRPr/>
              </a:pPr>
              <a:r>
                <a:rPr lang="de-DE" altLang="de-DE" dirty="0" smtClean="0">
                  <a:latin typeface="Arial" charset="0"/>
                  <a:cs typeface="Arial" charset="0"/>
                </a:rPr>
                <a:t>Merkmalsträger 2</a:t>
              </a:r>
            </a:p>
          </p:txBody>
        </p:sp>
        <p:sp>
          <p:nvSpPr>
            <p:cNvPr id="64" name="Textfeld 139"/>
            <p:cNvSpPr txBox="1">
              <a:spLocks noChangeArrowheads="1"/>
            </p:cNvSpPr>
            <p:nvPr/>
          </p:nvSpPr>
          <p:spPr bwMode="auto">
            <a:xfrm>
              <a:off x="3803733" y="1903548"/>
              <a:ext cx="1506218" cy="4857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>
              <a:defPPr>
                <a:defRPr lang="de-DE"/>
              </a:defPPr>
              <a:lvl1pPr eaLnBrk="1" hangingPunct="1">
                <a:buFontTx/>
                <a:buNone/>
                <a:defRPr sz="1400" b="0"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Calibri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Calibri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Calibri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9pPr>
            </a:lstStyle>
            <a:p>
              <a:pPr>
                <a:defRPr/>
              </a:pPr>
              <a:r>
                <a:rPr lang="de-DE" altLang="de-DE" dirty="0" smtClean="0">
                  <a:latin typeface="Arial" charset="0"/>
                  <a:cs typeface="Arial" charset="0"/>
                </a:rPr>
                <a:t>Merkmalsträger 3</a:t>
              </a:r>
            </a:p>
          </p:txBody>
        </p:sp>
        <p:sp>
          <p:nvSpPr>
            <p:cNvPr id="66" name="Textfeld 140"/>
            <p:cNvSpPr txBox="1">
              <a:spLocks noChangeArrowheads="1"/>
            </p:cNvSpPr>
            <p:nvPr/>
          </p:nvSpPr>
          <p:spPr bwMode="auto">
            <a:xfrm>
              <a:off x="5508656" y="1923579"/>
              <a:ext cx="1504701" cy="4857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>
              <a:defPPr>
                <a:defRPr lang="de-DE"/>
              </a:defPPr>
              <a:lvl1pPr eaLnBrk="1" hangingPunct="1">
                <a:buFontTx/>
                <a:buNone/>
                <a:defRPr sz="1400" b="0"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Calibri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Calibri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Calibri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9pPr>
            </a:lstStyle>
            <a:p>
              <a:pPr>
                <a:defRPr/>
              </a:pPr>
              <a:r>
                <a:rPr lang="de-DE" altLang="de-DE" dirty="0" smtClean="0">
                  <a:latin typeface="Arial" charset="0"/>
                  <a:cs typeface="Arial" charset="0"/>
                </a:rPr>
                <a:t>Merkmalsträger 4</a:t>
              </a:r>
            </a:p>
          </p:txBody>
        </p:sp>
      </p:grpSp>
      <p:grpSp>
        <p:nvGrpSpPr>
          <p:cNvPr id="76" name="Gruppieren 142"/>
          <p:cNvGrpSpPr>
            <a:grpSpLocks/>
          </p:cNvGrpSpPr>
          <p:nvPr/>
        </p:nvGrpSpPr>
        <p:grpSpPr bwMode="auto">
          <a:xfrm>
            <a:off x="539750" y="4835525"/>
            <a:ext cx="6705600" cy="1546225"/>
            <a:chOff x="539552" y="4836140"/>
            <a:chExt cx="6705887" cy="1545188"/>
          </a:xfrm>
        </p:grpSpPr>
        <p:sp>
          <p:nvSpPr>
            <p:cNvPr id="78" name="Zylinder 77"/>
            <p:cNvSpPr/>
            <p:nvPr/>
          </p:nvSpPr>
          <p:spPr>
            <a:xfrm>
              <a:off x="539552" y="5516721"/>
              <a:ext cx="1368484" cy="864607"/>
            </a:xfrm>
            <a:prstGeom prst="can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sz="1400" dirty="0">
                  <a:solidFill>
                    <a:schemeClr val="tx1"/>
                  </a:solidFill>
                </a:rPr>
                <a:t>ALTER</a:t>
              </a:r>
            </a:p>
          </p:txBody>
        </p:sp>
        <p:cxnSp>
          <p:nvCxnSpPr>
            <p:cNvPr id="79" name="Gerade Verbindung mit Pfeil 78"/>
            <p:cNvCxnSpPr>
              <a:endCxn id="78" idx="1"/>
            </p:cNvCxnSpPr>
            <p:nvPr/>
          </p:nvCxnSpPr>
          <p:spPr>
            <a:xfrm flipH="1">
              <a:off x="1223794" y="4836140"/>
              <a:ext cx="250836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/>
            <p:cNvCxnSpPr>
              <a:stCxn id="108" idx="2"/>
              <a:endCxn id="78" idx="1"/>
            </p:cNvCxnSpPr>
            <p:nvPr/>
          </p:nvCxnSpPr>
          <p:spPr>
            <a:xfrm flipH="1">
              <a:off x="1223794" y="4893252"/>
              <a:ext cx="2103527" cy="62347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/>
            <p:cNvCxnSpPr>
              <a:endCxn id="78" idx="1"/>
            </p:cNvCxnSpPr>
            <p:nvPr/>
          </p:nvCxnSpPr>
          <p:spPr>
            <a:xfrm flipH="1">
              <a:off x="1223794" y="4836140"/>
              <a:ext cx="3956219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/>
            <p:cNvCxnSpPr>
              <a:endCxn id="78" idx="1"/>
            </p:cNvCxnSpPr>
            <p:nvPr/>
          </p:nvCxnSpPr>
          <p:spPr>
            <a:xfrm flipH="1">
              <a:off x="1223794" y="4836140"/>
              <a:ext cx="6021645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uppieren 143"/>
          <p:cNvGrpSpPr>
            <a:grpSpLocks/>
          </p:cNvGrpSpPr>
          <p:nvPr/>
        </p:nvGrpSpPr>
        <p:grpSpPr bwMode="auto">
          <a:xfrm>
            <a:off x="1474788" y="4835525"/>
            <a:ext cx="5113337" cy="1546225"/>
            <a:chOff x="1475078" y="4836140"/>
            <a:chExt cx="5770361" cy="1545188"/>
          </a:xfrm>
        </p:grpSpPr>
        <p:sp>
          <p:nvSpPr>
            <p:cNvPr id="85" name="Zylinder 84"/>
            <p:cNvSpPr/>
            <p:nvPr/>
          </p:nvSpPr>
          <p:spPr>
            <a:xfrm>
              <a:off x="2051935" y="5516721"/>
              <a:ext cx="1438559" cy="864607"/>
            </a:xfrm>
            <a:prstGeom prst="can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sz="1400" dirty="0">
                  <a:solidFill>
                    <a:schemeClr val="tx1"/>
                  </a:solidFill>
                </a:rPr>
                <a:t>GESCHLECHT</a:t>
              </a:r>
            </a:p>
          </p:txBody>
        </p:sp>
        <p:cxnSp>
          <p:nvCxnSpPr>
            <p:cNvPr id="86" name="Gerade Verbindung mit Pfeil 85"/>
            <p:cNvCxnSpPr>
              <a:endCxn id="85" idx="1"/>
            </p:cNvCxnSpPr>
            <p:nvPr/>
          </p:nvCxnSpPr>
          <p:spPr>
            <a:xfrm>
              <a:off x="1475078" y="4836140"/>
              <a:ext cx="1297033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/>
            <p:cNvCxnSpPr>
              <a:stCxn id="108" idx="2"/>
              <a:endCxn id="85" idx="1"/>
            </p:cNvCxnSpPr>
            <p:nvPr/>
          </p:nvCxnSpPr>
          <p:spPr>
            <a:xfrm flipH="1">
              <a:off x="2772111" y="4893252"/>
              <a:ext cx="555359" cy="62347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/>
            <p:cNvCxnSpPr>
              <a:endCxn id="85" idx="1"/>
            </p:cNvCxnSpPr>
            <p:nvPr/>
          </p:nvCxnSpPr>
          <p:spPr>
            <a:xfrm flipH="1">
              <a:off x="2772111" y="4836140"/>
              <a:ext cx="2407751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/>
            <p:cNvCxnSpPr>
              <a:endCxn id="85" idx="1"/>
            </p:cNvCxnSpPr>
            <p:nvPr/>
          </p:nvCxnSpPr>
          <p:spPr>
            <a:xfrm flipH="1">
              <a:off x="2772111" y="4836140"/>
              <a:ext cx="4473328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144"/>
          <p:cNvGrpSpPr>
            <a:grpSpLocks/>
          </p:cNvGrpSpPr>
          <p:nvPr/>
        </p:nvGrpSpPr>
        <p:grpSpPr bwMode="auto">
          <a:xfrm>
            <a:off x="1547813" y="4835525"/>
            <a:ext cx="5184775" cy="1546225"/>
            <a:chOff x="1475078" y="4836140"/>
            <a:chExt cx="5770361" cy="1545188"/>
          </a:xfrm>
        </p:grpSpPr>
        <p:sp>
          <p:nvSpPr>
            <p:cNvPr id="91" name="Zylinder 90"/>
            <p:cNvSpPr/>
            <p:nvPr/>
          </p:nvSpPr>
          <p:spPr>
            <a:xfrm>
              <a:off x="3635871" y="5516721"/>
              <a:ext cx="1439941" cy="864607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sz="1400" dirty="0">
                  <a:solidFill>
                    <a:schemeClr val="tx1"/>
                  </a:solidFill>
                </a:rPr>
                <a:t>GRÖSSE</a:t>
              </a:r>
            </a:p>
          </p:txBody>
        </p:sp>
        <p:cxnSp>
          <p:nvCxnSpPr>
            <p:cNvPr id="92" name="Gerade Verbindung mit Pfeil 91"/>
            <p:cNvCxnSpPr>
              <a:endCxn id="91" idx="1"/>
            </p:cNvCxnSpPr>
            <p:nvPr/>
          </p:nvCxnSpPr>
          <p:spPr>
            <a:xfrm>
              <a:off x="1475078" y="4836140"/>
              <a:ext cx="2881646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92"/>
            <p:cNvCxnSpPr>
              <a:stCxn id="108" idx="2"/>
              <a:endCxn id="91" idx="1"/>
            </p:cNvCxnSpPr>
            <p:nvPr/>
          </p:nvCxnSpPr>
          <p:spPr>
            <a:xfrm>
              <a:off x="3328448" y="4893252"/>
              <a:ext cx="1028276" cy="62347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mit Pfeil 93"/>
            <p:cNvCxnSpPr>
              <a:endCxn id="91" idx="1"/>
            </p:cNvCxnSpPr>
            <p:nvPr/>
          </p:nvCxnSpPr>
          <p:spPr>
            <a:xfrm flipH="1">
              <a:off x="4356724" y="4836140"/>
              <a:ext cx="823328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mit Pfeil 94"/>
            <p:cNvCxnSpPr>
              <a:endCxn id="91" idx="1"/>
            </p:cNvCxnSpPr>
            <p:nvPr/>
          </p:nvCxnSpPr>
          <p:spPr>
            <a:xfrm flipH="1">
              <a:off x="4356724" y="4836140"/>
              <a:ext cx="2888715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pieren 145"/>
          <p:cNvGrpSpPr>
            <a:grpSpLocks/>
          </p:cNvGrpSpPr>
          <p:nvPr/>
        </p:nvGrpSpPr>
        <p:grpSpPr bwMode="auto">
          <a:xfrm>
            <a:off x="1476375" y="4835525"/>
            <a:ext cx="5491163" cy="1546225"/>
            <a:chOff x="1475078" y="4836140"/>
            <a:chExt cx="5770361" cy="1545188"/>
          </a:xfrm>
        </p:grpSpPr>
        <p:sp>
          <p:nvSpPr>
            <p:cNvPr id="97" name="Zylinder 96"/>
            <p:cNvSpPr/>
            <p:nvPr/>
          </p:nvSpPr>
          <p:spPr>
            <a:xfrm>
              <a:off x="5220224" y="5516721"/>
              <a:ext cx="1439670" cy="864607"/>
            </a:xfrm>
            <a:prstGeom prst="can">
              <a:avLst/>
            </a:prstGeom>
            <a:solidFill>
              <a:srgbClr val="3278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sz="1400" dirty="0" smtClean="0">
                  <a:solidFill>
                    <a:schemeClr val="tx1"/>
                  </a:solidFill>
                </a:rPr>
                <a:t>Körpergewicht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98" name="Gerade Verbindung mit Pfeil 97"/>
            <p:cNvCxnSpPr>
              <a:endCxn id="97" idx="1"/>
            </p:cNvCxnSpPr>
            <p:nvPr/>
          </p:nvCxnSpPr>
          <p:spPr>
            <a:xfrm>
              <a:off x="1475078" y="4836140"/>
              <a:ext cx="4465816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98"/>
            <p:cNvCxnSpPr>
              <a:stCxn id="108" idx="2"/>
              <a:endCxn id="97" idx="1"/>
            </p:cNvCxnSpPr>
            <p:nvPr/>
          </p:nvCxnSpPr>
          <p:spPr>
            <a:xfrm>
              <a:off x="3326798" y="4893252"/>
              <a:ext cx="2614096" cy="62347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mit Pfeil 99"/>
            <p:cNvCxnSpPr>
              <a:endCxn id="97" idx="1"/>
            </p:cNvCxnSpPr>
            <p:nvPr/>
          </p:nvCxnSpPr>
          <p:spPr>
            <a:xfrm>
              <a:off x="5180187" y="4836140"/>
              <a:ext cx="760707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mit Pfeil 100"/>
            <p:cNvCxnSpPr>
              <a:endCxn id="97" idx="1"/>
            </p:cNvCxnSpPr>
            <p:nvPr/>
          </p:nvCxnSpPr>
          <p:spPr>
            <a:xfrm flipH="1">
              <a:off x="5940894" y="4836140"/>
              <a:ext cx="1304545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uppieren 146"/>
          <p:cNvGrpSpPr>
            <a:grpSpLocks/>
          </p:cNvGrpSpPr>
          <p:nvPr/>
        </p:nvGrpSpPr>
        <p:grpSpPr bwMode="auto">
          <a:xfrm>
            <a:off x="1617663" y="4835525"/>
            <a:ext cx="6410325" cy="1546225"/>
            <a:chOff x="1475078" y="4836140"/>
            <a:chExt cx="6841338" cy="1545188"/>
          </a:xfrm>
        </p:grpSpPr>
        <p:sp>
          <p:nvSpPr>
            <p:cNvPr id="103" name="Zylinder 102"/>
            <p:cNvSpPr/>
            <p:nvPr/>
          </p:nvSpPr>
          <p:spPr>
            <a:xfrm>
              <a:off x="6813625" y="5516721"/>
              <a:ext cx="1502791" cy="864607"/>
            </a:xfrm>
            <a:prstGeom prst="ca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sz="1400" dirty="0" smtClean="0">
                  <a:solidFill>
                    <a:schemeClr val="tx1"/>
                  </a:solidFill>
                </a:rPr>
                <a:t>Punktzahl in einem psych. Test (IQ)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Gerade Verbindung mit Pfeil 103"/>
            <p:cNvCxnSpPr>
              <a:endCxn id="103" idx="1"/>
            </p:cNvCxnSpPr>
            <p:nvPr/>
          </p:nvCxnSpPr>
          <p:spPr>
            <a:xfrm>
              <a:off x="1475078" y="4836140"/>
              <a:ext cx="6089096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mit Pfeil 104"/>
            <p:cNvCxnSpPr>
              <a:stCxn id="108" idx="2"/>
              <a:endCxn id="103" idx="1"/>
            </p:cNvCxnSpPr>
            <p:nvPr/>
          </p:nvCxnSpPr>
          <p:spPr>
            <a:xfrm>
              <a:off x="3326881" y="4893252"/>
              <a:ext cx="4237293" cy="62347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/>
            <p:cNvCxnSpPr>
              <a:endCxn id="103" idx="1"/>
            </p:cNvCxnSpPr>
            <p:nvPr/>
          </p:nvCxnSpPr>
          <p:spPr>
            <a:xfrm>
              <a:off x="5180379" y="4836140"/>
              <a:ext cx="2383795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mit Pfeil 106"/>
            <p:cNvCxnSpPr>
              <a:endCxn id="103" idx="1"/>
            </p:cNvCxnSpPr>
            <p:nvPr/>
          </p:nvCxnSpPr>
          <p:spPr>
            <a:xfrm>
              <a:off x="7245657" y="4836140"/>
              <a:ext cx="318517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uppieren 135"/>
          <p:cNvGrpSpPr>
            <a:grpSpLocks/>
          </p:cNvGrpSpPr>
          <p:nvPr/>
        </p:nvGrpSpPr>
        <p:grpSpPr bwMode="auto">
          <a:xfrm>
            <a:off x="971550" y="3860800"/>
            <a:ext cx="6499225" cy="461963"/>
            <a:chOff x="565478" y="3585969"/>
            <a:chExt cx="6039798" cy="584445"/>
          </a:xfrm>
        </p:grpSpPr>
        <p:sp>
          <p:nvSpPr>
            <p:cNvPr id="109" name="Rechteck 108"/>
            <p:cNvSpPr/>
            <p:nvPr/>
          </p:nvSpPr>
          <p:spPr>
            <a:xfrm>
              <a:off x="565478" y="3585969"/>
              <a:ext cx="1212680" cy="58444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de-DE" sz="1200" dirty="0">
                  <a:latin typeface="Arial" charset="0"/>
                  <a:cs typeface="Arial" charset="0"/>
                </a:rPr>
                <a:t>Merkmals-</a:t>
              </a:r>
            </a:p>
            <a:p>
              <a:pPr algn="ctr">
                <a:defRPr/>
              </a:pPr>
              <a:r>
                <a:rPr lang="de-DE" sz="1200" dirty="0" err="1">
                  <a:latin typeface="Arial" charset="0"/>
                  <a:cs typeface="Arial" charset="0"/>
                </a:rPr>
                <a:t>ausprägung</a:t>
              </a:r>
              <a:r>
                <a:rPr lang="de-DE" sz="1200" dirty="0">
                  <a:latin typeface="Arial" charset="0"/>
                  <a:cs typeface="Arial" charset="0"/>
                </a:rPr>
                <a:t> A</a:t>
              </a: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2172059" y="3585969"/>
              <a:ext cx="1137441" cy="58444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de-DE" sz="1200" dirty="0">
                  <a:latin typeface="Arial" charset="0"/>
                  <a:cs typeface="Arial" charset="0"/>
                </a:rPr>
                <a:t>Merkmals-</a:t>
              </a:r>
            </a:p>
            <a:p>
              <a:pPr algn="ctr">
                <a:defRPr/>
              </a:pPr>
              <a:r>
                <a:rPr lang="de-DE" sz="1200" dirty="0" err="1">
                  <a:latin typeface="Arial" charset="0"/>
                  <a:cs typeface="Arial" charset="0"/>
                </a:rPr>
                <a:t>ausprägung</a:t>
              </a:r>
              <a:r>
                <a:rPr lang="de-DE" sz="1200" dirty="0">
                  <a:latin typeface="Arial" charset="0"/>
                  <a:cs typeface="Arial" charset="0"/>
                </a:rPr>
                <a:t> B</a:t>
              </a: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777164" y="3585969"/>
              <a:ext cx="1206779" cy="58444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de-DE" sz="1200" dirty="0">
                  <a:latin typeface="Arial" charset="0"/>
                  <a:cs typeface="Arial" charset="0"/>
                </a:rPr>
                <a:t>Merkmals-</a:t>
              </a:r>
            </a:p>
            <a:p>
              <a:pPr algn="ctr">
                <a:defRPr/>
              </a:pPr>
              <a:r>
                <a:rPr lang="de-DE" sz="1200" dirty="0" err="1">
                  <a:latin typeface="Arial" charset="0"/>
                  <a:cs typeface="Arial" charset="0"/>
                </a:rPr>
                <a:t>ausprägung</a:t>
              </a:r>
              <a:r>
                <a:rPr lang="de-DE" sz="1200" dirty="0">
                  <a:latin typeface="Arial" charset="0"/>
                  <a:cs typeface="Arial" charset="0"/>
                </a:rPr>
                <a:t> C</a:t>
              </a:r>
            </a:p>
          </p:txBody>
        </p:sp>
        <p:sp>
          <p:nvSpPr>
            <p:cNvPr id="112" name="Rechteck 111"/>
            <p:cNvSpPr/>
            <p:nvPr/>
          </p:nvSpPr>
          <p:spPr>
            <a:xfrm>
              <a:off x="5450132" y="3585969"/>
              <a:ext cx="1155144" cy="58444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de-DE" sz="1200" dirty="0">
                  <a:latin typeface="Arial" charset="0"/>
                  <a:cs typeface="Arial" charset="0"/>
                </a:rPr>
                <a:t>Merkmals-</a:t>
              </a:r>
            </a:p>
            <a:p>
              <a:pPr algn="ctr">
                <a:defRPr/>
              </a:pPr>
              <a:r>
                <a:rPr lang="de-DE" sz="1200" dirty="0" err="1">
                  <a:latin typeface="Arial" charset="0"/>
                  <a:cs typeface="Arial" charset="0"/>
                </a:rPr>
                <a:t>ausprägung</a:t>
              </a:r>
              <a:r>
                <a:rPr lang="de-DE" sz="1200" dirty="0">
                  <a:latin typeface="Arial" charset="0"/>
                  <a:cs typeface="Arial" charset="0"/>
                </a:rPr>
                <a:t> D</a:t>
              </a:r>
            </a:p>
          </p:txBody>
        </p:sp>
      </p:grpSp>
      <p:sp>
        <p:nvSpPr>
          <p:cNvPr id="56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</a:t>
            </a:r>
            <a:r>
              <a:rPr lang="de-DE" dirty="0" smtClean="0"/>
              <a:t>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  <a:endParaRPr lang="de-DE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2590</Words>
  <Application>Microsoft Office PowerPoint</Application>
  <PresentationFormat>Bildschirmpräsentation (4:3)</PresentationFormat>
  <Paragraphs>559</Paragraphs>
  <Slides>52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52</vt:i4>
      </vt:variant>
    </vt:vector>
  </HeadingPairs>
  <TitlesOfParts>
    <vt:vector size="61" baseType="lpstr">
      <vt:lpstr>MS PGothic</vt:lpstr>
      <vt:lpstr>MS PGothic</vt:lpstr>
      <vt:lpstr>Arial</vt:lpstr>
      <vt:lpstr>Calibri</vt:lpstr>
      <vt:lpstr>Symbol</vt:lpstr>
      <vt:lpstr>Verdana</vt:lpstr>
      <vt:lpstr>Wingdings</vt:lpstr>
      <vt:lpstr>Larissa-Design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CON VOCARE</dc:creator>
  <cp:lastModifiedBy>m.esdar@hs-osnabrueck.de</cp:lastModifiedBy>
  <cp:revision>570</cp:revision>
  <cp:lastPrinted>2010-11-12T15:28:55Z</cp:lastPrinted>
  <dcterms:created xsi:type="dcterms:W3CDTF">2010-11-15T08:43:13Z</dcterms:created>
  <dcterms:modified xsi:type="dcterms:W3CDTF">2017-03-03T12:26:44Z</dcterms:modified>
</cp:coreProperties>
</file>